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handoutMasterIdLst>
    <p:handoutMasterId r:id="rId29"/>
  </p:handoutMasterIdLst>
  <p:sldIdLst>
    <p:sldId id="256" r:id="rId5"/>
    <p:sldId id="257" r:id="rId6"/>
    <p:sldId id="258" r:id="rId7"/>
    <p:sldId id="259" r:id="rId8"/>
    <p:sldId id="260" r:id="rId9"/>
    <p:sldId id="261" r:id="rId10"/>
    <p:sldId id="262" r:id="rId11"/>
    <p:sldId id="263" r:id="rId12"/>
    <p:sldId id="264" r:id="rId13"/>
    <p:sldId id="265" r:id="rId14"/>
    <p:sldId id="267" r:id="rId15"/>
    <p:sldId id="278" r:id="rId16"/>
    <p:sldId id="268" r:id="rId17"/>
    <p:sldId id="269" r:id="rId18"/>
    <p:sldId id="270" r:id="rId19"/>
    <p:sldId id="271" r:id="rId20"/>
    <p:sldId id="273" r:id="rId21"/>
    <p:sldId id="274" r:id="rId22"/>
    <p:sldId id="275" r:id="rId23"/>
    <p:sldId id="276" r:id="rId24"/>
    <p:sldId id="279" r:id="rId25"/>
    <p:sldId id="280" r:id="rId26"/>
    <p:sldId id="281" r:id="rId27"/>
    <p:sldId id="282" r:id="rId28"/>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55" userDrawn="1">
          <p15:clr>
            <a:srgbClr val="A4A3A4"/>
          </p15:clr>
        </p15:guide>
        <p15:guide id="2" pos="4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0066"/>
    <a:srgbClr val="006600"/>
    <a:srgbClr val="FF00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8" d="100"/>
          <a:sy n="88" d="100"/>
        </p:scale>
        <p:origin x="-570" y="-108"/>
      </p:cViewPr>
      <p:guideLst>
        <p:guide orient="horz" pos="255"/>
        <p:guide pos="7554"/>
      </p:guideLst>
    </p:cSldViewPr>
  </p:slideViewPr>
  <p:notesTextViewPr>
    <p:cViewPr>
      <p:scale>
        <a:sx n="1" d="1"/>
        <a:sy n="1" d="1"/>
      </p:scale>
      <p:origin x="0" y="0"/>
    </p:cViewPr>
  </p:notesTextViewPr>
  <p:sorterViewPr>
    <p:cViewPr>
      <p:scale>
        <a:sx n="100" d="100"/>
        <a:sy n="100" d="100"/>
      </p:scale>
      <p:origin x="0" y="36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E7DD021D-4B18-4C4F-8431-8BE1A520770B}" type="datetimeFigureOut">
              <a:rPr lang="en-SG" smtClean="0"/>
              <a:t>16/5/2015</a:t>
            </a:fld>
            <a:endParaRPr lang="en-SG"/>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44D61885-6550-4B4C-A8C6-4445009591F1}" type="slidenum">
              <a:rPr lang="en-SG" smtClean="0"/>
              <a:t>‹#›</a:t>
            </a:fld>
            <a:endParaRPr lang="en-SG"/>
          </a:p>
        </p:txBody>
      </p:sp>
    </p:spTree>
    <p:extLst>
      <p:ext uri="{BB962C8B-B14F-4D97-AF65-F5344CB8AC3E}">
        <p14:creationId xmlns:p14="http://schemas.microsoft.com/office/powerpoint/2010/main" val="20824289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t>16/5/2015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336400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t>16/5/2015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2844449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t>16/5/2015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213822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540947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366295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791014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997950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8" name="Footer Placeholder 7"/>
          <p:cNvSpPr>
            <a:spLocks noGrp="1"/>
          </p:cNvSpPr>
          <p:nvPr>
            <p:ph type="ftr" sz="quarter" idx="11"/>
          </p:nvPr>
        </p:nvSpPr>
        <p:spPr/>
        <p:txBody>
          <a:bodyPr/>
          <a:lstStyle/>
          <a:p>
            <a:endParaRPr lang="en-SG">
              <a:solidFill>
                <a:prstClr val="black">
                  <a:tint val="75000"/>
                </a:prstClr>
              </a:solidFill>
            </a:endParaRPr>
          </a:p>
        </p:txBody>
      </p:sp>
      <p:sp>
        <p:nvSpPr>
          <p:cNvPr id="9" name="Slide Number Placeholder 8"/>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743406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4" name="Footer Placeholder 3"/>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648604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3" name="Footer Placeholder 2"/>
          <p:cNvSpPr>
            <a:spLocks noGrp="1"/>
          </p:cNvSpPr>
          <p:nvPr>
            <p:ph type="ftr" sz="quarter" idx="11"/>
          </p:nvPr>
        </p:nvSpPr>
        <p:spPr/>
        <p:txBody>
          <a:bodyPr/>
          <a:lstStyle/>
          <a:p>
            <a:endParaRPr lang="en-SG">
              <a:solidFill>
                <a:prstClr val="black">
                  <a:tint val="75000"/>
                </a:prstClr>
              </a:solidFill>
            </a:endParaRPr>
          </a:p>
        </p:txBody>
      </p:sp>
      <p:sp>
        <p:nvSpPr>
          <p:cNvPr id="4" name="Slide Number Placeholder 3"/>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907834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6500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t>16/5/2015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833031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13388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4188994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29244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606434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51034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075739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071001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8" name="Footer Placeholder 7"/>
          <p:cNvSpPr>
            <a:spLocks noGrp="1"/>
          </p:cNvSpPr>
          <p:nvPr>
            <p:ph type="ftr" sz="quarter" idx="11"/>
          </p:nvPr>
        </p:nvSpPr>
        <p:spPr/>
        <p:txBody>
          <a:bodyPr/>
          <a:lstStyle/>
          <a:p>
            <a:endParaRPr lang="en-SG">
              <a:solidFill>
                <a:prstClr val="black">
                  <a:tint val="75000"/>
                </a:prstClr>
              </a:solidFill>
            </a:endParaRPr>
          </a:p>
        </p:txBody>
      </p:sp>
      <p:sp>
        <p:nvSpPr>
          <p:cNvPr id="9" name="Slide Number Placeholder 8"/>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883074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4" name="Footer Placeholder 3"/>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4198679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3" name="Footer Placeholder 2"/>
          <p:cNvSpPr>
            <a:spLocks noGrp="1"/>
          </p:cNvSpPr>
          <p:nvPr>
            <p:ph type="ftr" sz="quarter" idx="11"/>
          </p:nvPr>
        </p:nvSpPr>
        <p:spPr/>
        <p:txBody>
          <a:bodyPr/>
          <a:lstStyle/>
          <a:p>
            <a:endParaRPr lang="en-SG">
              <a:solidFill>
                <a:prstClr val="black">
                  <a:tint val="75000"/>
                </a:prstClr>
              </a:solidFill>
            </a:endParaRPr>
          </a:p>
        </p:txBody>
      </p:sp>
      <p:sp>
        <p:nvSpPr>
          <p:cNvPr id="4" name="Slide Number Placeholder 3"/>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77913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A9EC64-FF4A-45A1-A70F-92F6ACCDFE5E}" type="datetimeFigureOut">
              <a:rPr lang="en-SG" smtClean="0"/>
              <a:t>16/5/2015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113390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934573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267038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61194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634213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883670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456273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519217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795886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8" name="Footer Placeholder 7"/>
          <p:cNvSpPr>
            <a:spLocks noGrp="1"/>
          </p:cNvSpPr>
          <p:nvPr>
            <p:ph type="ftr" sz="quarter" idx="11"/>
          </p:nvPr>
        </p:nvSpPr>
        <p:spPr/>
        <p:txBody>
          <a:bodyPr/>
          <a:lstStyle/>
          <a:p>
            <a:endParaRPr lang="en-SG">
              <a:solidFill>
                <a:prstClr val="black">
                  <a:tint val="75000"/>
                </a:prstClr>
              </a:solidFill>
            </a:endParaRPr>
          </a:p>
        </p:txBody>
      </p:sp>
      <p:sp>
        <p:nvSpPr>
          <p:cNvPr id="9" name="Slide Number Placeholder 8"/>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109221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4" name="Footer Placeholder 3"/>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74761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92A9EC64-FF4A-45A1-A70F-92F6ACCDFE5E}" type="datetimeFigureOut">
              <a:rPr lang="en-SG" smtClean="0"/>
              <a:t>16/5/2015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1141645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3" name="Footer Placeholder 2"/>
          <p:cNvSpPr>
            <a:spLocks noGrp="1"/>
          </p:cNvSpPr>
          <p:nvPr>
            <p:ph type="ftr" sz="quarter" idx="11"/>
          </p:nvPr>
        </p:nvSpPr>
        <p:spPr/>
        <p:txBody>
          <a:bodyPr/>
          <a:lstStyle/>
          <a:p>
            <a:endParaRPr lang="en-SG">
              <a:solidFill>
                <a:prstClr val="black">
                  <a:tint val="75000"/>
                </a:prstClr>
              </a:solidFill>
            </a:endParaRPr>
          </a:p>
        </p:txBody>
      </p:sp>
      <p:sp>
        <p:nvSpPr>
          <p:cNvPr id="4" name="Slide Number Placeholder 3"/>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492431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041433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6" name="Footer Placeholder 5"/>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5868321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5688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45695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92A9EC64-FF4A-45A1-A70F-92F6ACCDFE5E}" type="datetimeFigureOut">
              <a:rPr lang="en-SG" smtClean="0"/>
              <a:t>16/5/2015</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505106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92A9EC64-FF4A-45A1-A70F-92F6ACCDFE5E}" type="datetimeFigureOut">
              <a:rPr lang="en-SG" smtClean="0"/>
              <a:t>16/5/2015</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245475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9EC64-FF4A-45A1-A70F-92F6ACCDFE5E}" type="datetimeFigureOut">
              <a:rPr lang="en-SG" smtClean="0"/>
              <a:t>16/5/2015</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1712367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9EC64-FF4A-45A1-A70F-92F6ACCDFE5E}" type="datetimeFigureOut">
              <a:rPr lang="en-SG" smtClean="0"/>
              <a:t>16/5/2015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24316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9EC64-FF4A-45A1-A70F-92F6ACCDFE5E}" type="datetimeFigureOut">
              <a:rPr lang="en-SG" smtClean="0"/>
              <a:t>16/5/2015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72BF665-C5B6-4901-A14B-FF0E0A93AEF3}" type="slidenum">
              <a:rPr lang="en-SG" smtClean="0"/>
              <a:t>‹#›</a:t>
            </a:fld>
            <a:endParaRPr lang="en-SG"/>
          </a:p>
        </p:txBody>
      </p:sp>
    </p:spTree>
    <p:extLst>
      <p:ext uri="{BB962C8B-B14F-4D97-AF65-F5344CB8AC3E}">
        <p14:creationId xmlns:p14="http://schemas.microsoft.com/office/powerpoint/2010/main" val="4130221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9EC64-FF4A-45A1-A70F-92F6ACCDFE5E}" type="datetimeFigureOut">
              <a:rPr lang="en-SG" smtClean="0"/>
              <a:t>16/5/2015</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F665-C5B6-4901-A14B-FF0E0A93AEF3}" type="slidenum">
              <a:rPr lang="en-SG" smtClean="0"/>
              <a:t>‹#›</a:t>
            </a:fld>
            <a:endParaRPr lang="en-SG"/>
          </a:p>
        </p:txBody>
      </p:sp>
    </p:spTree>
    <p:extLst>
      <p:ext uri="{BB962C8B-B14F-4D97-AF65-F5344CB8AC3E}">
        <p14:creationId xmlns:p14="http://schemas.microsoft.com/office/powerpoint/2010/main" val="585165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642711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328982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9EC64-FF4A-45A1-A70F-92F6ACCDFE5E}" type="datetimeFigureOut">
              <a:rPr lang="en-SG" smtClean="0">
                <a:solidFill>
                  <a:prstClr val="black">
                    <a:tint val="75000"/>
                  </a:prstClr>
                </a:solidFill>
              </a:rPr>
              <a:pPr/>
              <a:t>16/5/2015</a:t>
            </a:fld>
            <a:endParaRPr lang="en-SG">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F665-C5B6-4901-A14B-FF0E0A93AEF3}"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4580129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991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1613" y="421154"/>
            <a:ext cx="11772900" cy="769441"/>
          </a:xfrm>
          <a:prstGeom prst="rect">
            <a:avLst/>
          </a:prstGeom>
          <a:noFill/>
        </p:spPr>
        <p:txBody>
          <a:bodyPr wrap="square" rtlCol="0">
            <a:spAutoFit/>
          </a:bodyPr>
          <a:lstStyle/>
          <a:p>
            <a:pP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4400" b="1" dirty="0" smtClean="0">
                <a:solidFill>
                  <a:schemeClr val="bg1"/>
                </a:solidFill>
                <a:latin typeface="Arial Narrow" panose="020B0606020202030204" pitchFamily="34" charset="0"/>
              </a:rPr>
              <a:t>2. 	Faithfulness Not Success</a:t>
            </a:r>
            <a:endParaRPr lang="en-SG" sz="4400" b="1" dirty="0">
              <a:solidFill>
                <a:schemeClr val="bg1"/>
              </a:solidFill>
              <a:latin typeface="Arial Narrow" panose="020B0606020202030204" pitchFamily="34" charset="0"/>
            </a:endParaRPr>
          </a:p>
        </p:txBody>
      </p:sp>
      <p:sp>
        <p:nvSpPr>
          <p:cNvPr id="2" name="Oval Callout 1"/>
          <p:cNvSpPr/>
          <p:nvPr/>
        </p:nvSpPr>
        <p:spPr>
          <a:xfrm>
            <a:off x="1251857" y="1458685"/>
            <a:ext cx="4299857" cy="3265714"/>
          </a:xfrm>
          <a:prstGeom prst="wedgeEllipseCallout">
            <a:avLst>
              <a:gd name="adj1" fmla="val -71662"/>
              <a:gd name="adj2" fmla="val 67796"/>
            </a:avLst>
          </a:prstGeom>
          <a:solidFill>
            <a:schemeClr val="accent5">
              <a:lumMod val="20000"/>
              <a:lumOff val="8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TextBox 4"/>
          <p:cNvSpPr txBox="1"/>
          <p:nvPr/>
        </p:nvSpPr>
        <p:spPr>
          <a:xfrm>
            <a:off x="1262743" y="2249955"/>
            <a:ext cx="4299857" cy="1569660"/>
          </a:xfrm>
          <a:prstGeom prst="rect">
            <a:avLst/>
          </a:prstGeom>
          <a:noFill/>
        </p:spPr>
        <p:txBody>
          <a:bodyPr wrap="square" rtlCol="0">
            <a:spAutoFit/>
          </a:bodyPr>
          <a:lstStyle/>
          <a:p>
            <a:pPr algn="ct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4800" dirty="0" smtClean="0">
                <a:solidFill>
                  <a:schemeClr val="accent5">
                    <a:lumMod val="50000"/>
                  </a:schemeClr>
                </a:solidFill>
                <a:latin typeface="Arial Narrow" panose="020B0606020202030204" pitchFamily="34" charset="0"/>
              </a:rPr>
              <a:t>Am I parenting faithfully?</a:t>
            </a:r>
          </a:p>
        </p:txBody>
      </p:sp>
      <p:grpSp>
        <p:nvGrpSpPr>
          <p:cNvPr id="7" name="Group 6"/>
          <p:cNvGrpSpPr/>
          <p:nvPr/>
        </p:nvGrpSpPr>
        <p:grpSpPr>
          <a:xfrm>
            <a:off x="6172200" y="1600200"/>
            <a:ext cx="4278086" cy="2895600"/>
            <a:chOff x="6172200" y="1600200"/>
            <a:chExt cx="4278086" cy="2895600"/>
          </a:xfrm>
        </p:grpSpPr>
        <p:sp>
          <p:nvSpPr>
            <p:cNvPr id="3" name="Rounded Rectangular Callout 2"/>
            <p:cNvSpPr/>
            <p:nvPr/>
          </p:nvSpPr>
          <p:spPr>
            <a:xfrm>
              <a:off x="6172200" y="1600200"/>
              <a:ext cx="4278086" cy="2895600"/>
            </a:xfrm>
            <a:prstGeom prst="wedgeRoundRectCallout">
              <a:avLst>
                <a:gd name="adj1" fmla="val 76368"/>
                <a:gd name="adj2" fmla="val 62500"/>
                <a:gd name="adj3" fmla="val 16667"/>
              </a:avLst>
            </a:prstGeom>
            <a:solidFill>
              <a:schemeClr val="accent2">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xtBox 5"/>
            <p:cNvSpPr txBox="1"/>
            <p:nvPr/>
          </p:nvSpPr>
          <p:spPr>
            <a:xfrm>
              <a:off x="6422572" y="2239069"/>
              <a:ext cx="3679372" cy="1569660"/>
            </a:xfrm>
            <a:prstGeom prst="rect">
              <a:avLst/>
            </a:prstGeom>
            <a:noFill/>
          </p:spPr>
          <p:txBody>
            <a:bodyPr wrap="square" rtlCol="0">
              <a:spAutoFit/>
            </a:bodyPr>
            <a:lstStyle/>
            <a:p>
              <a:pPr algn="ct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4800" dirty="0">
                  <a:solidFill>
                    <a:schemeClr val="accent2">
                      <a:lumMod val="50000"/>
                    </a:schemeClr>
                  </a:solidFill>
                  <a:latin typeface="Arial Narrow" panose="020B0606020202030204" pitchFamily="34" charset="0"/>
                </a:rPr>
                <a:t>Am I parenting </a:t>
              </a:r>
              <a:r>
                <a:rPr lang="en-SG" sz="4800" dirty="0" smtClean="0">
                  <a:solidFill>
                    <a:schemeClr val="accent2">
                      <a:lumMod val="50000"/>
                    </a:schemeClr>
                  </a:solidFill>
                  <a:latin typeface="Arial Narrow" panose="020B0606020202030204" pitchFamily="34" charset="0"/>
                </a:rPr>
                <a:t>successfully?</a:t>
              </a:r>
              <a:endParaRPr lang="en-SG" sz="4800" dirty="0">
                <a:solidFill>
                  <a:schemeClr val="accent2">
                    <a:lumMod val="50000"/>
                  </a:schemeClr>
                </a:solidFill>
                <a:latin typeface="Arial Narrow" panose="020B0606020202030204" pitchFamily="34" charset="0"/>
              </a:endParaRPr>
            </a:p>
          </p:txBody>
        </p:sp>
      </p:grpSp>
      <p:sp>
        <p:nvSpPr>
          <p:cNvPr id="8" name="TextBox 7"/>
          <p:cNvSpPr txBox="1"/>
          <p:nvPr/>
        </p:nvSpPr>
        <p:spPr>
          <a:xfrm>
            <a:off x="6498772" y="-696686"/>
            <a:ext cx="3712028" cy="7725192"/>
          </a:xfrm>
          <a:prstGeom prst="rect">
            <a:avLst/>
          </a:prstGeom>
          <a:noFill/>
        </p:spPr>
        <p:txBody>
          <a:bodyPr wrap="square" rtlCol="0">
            <a:spAutoFit/>
          </a:bodyPr>
          <a:lstStyle/>
          <a:p>
            <a:pPr algn="ct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49600" b="1" dirty="0">
                <a:ln>
                  <a:solidFill>
                    <a:schemeClr val="bg1"/>
                  </a:solidFill>
                </a:ln>
                <a:solidFill>
                  <a:srgbClr val="FF0000"/>
                </a:solidFill>
                <a:latin typeface="Arial Narrow" panose="020B0606020202030204" pitchFamily="34" charset="0"/>
              </a:rPr>
              <a:t>X</a:t>
            </a:r>
          </a:p>
        </p:txBody>
      </p:sp>
    </p:spTree>
    <p:extLst>
      <p:ext uri="{BB962C8B-B14F-4D97-AF65-F5344CB8AC3E}">
        <p14:creationId xmlns:p14="http://schemas.microsoft.com/office/powerpoint/2010/main" val="291627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3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6*min(max(#ppt_w*#ppt_h,.3),1)-7.4)/-.7*#ppt_w"/>
                                          </p:val>
                                        </p:tav>
                                        <p:tav tm="100000">
                                          <p:val>
                                            <p:strVal val="#ppt_w"/>
                                          </p:val>
                                        </p:tav>
                                      </p:tavLst>
                                    </p:anim>
                                    <p:anim calcmode="lin" valueType="num">
                                      <p:cBhvr>
                                        <p:cTn id="18" dur="500" fill="hold"/>
                                        <p:tgtEl>
                                          <p:spTgt spid="8"/>
                                        </p:tgtEl>
                                        <p:attrNameLst>
                                          <p:attrName>ppt_h</p:attrName>
                                        </p:attrNameLst>
                                      </p:cBhvr>
                                      <p:tavLst>
                                        <p:tav tm="0">
                                          <p:val>
                                            <p:strVal val="(6*min(max(#ppt_w*#ppt_h,.3),1)-7.4)/-.7*#ppt_h"/>
                                          </p:val>
                                        </p:tav>
                                        <p:tav tm="100000">
                                          <p:val>
                                            <p:strVal val="#ppt_h"/>
                                          </p:val>
                                        </p:tav>
                                      </p:tavLst>
                                    </p:anim>
                                    <p:anim calcmode="lin" valueType="num">
                                      <p:cBhvr>
                                        <p:cTn id="19" dur="500" fill="hold"/>
                                        <p:tgtEl>
                                          <p:spTgt spid="8"/>
                                        </p:tgtEl>
                                        <p:attrNameLst>
                                          <p:attrName>ppt_x</p:attrName>
                                        </p:attrNameLst>
                                      </p:cBhvr>
                                      <p:tavLst>
                                        <p:tav tm="0">
                                          <p:val>
                                            <p:fltVal val="0.5"/>
                                          </p:val>
                                        </p:tav>
                                        <p:tav tm="100000">
                                          <p:val>
                                            <p:strVal val="#ppt_x"/>
                                          </p:val>
                                        </p:tav>
                                      </p:tavLst>
                                    </p:anim>
                                    <p:anim calcmode="lin" valueType="num">
                                      <p:cBhvr>
                                        <p:cTn id="2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217488" y="1085202"/>
            <a:ext cx="11772900" cy="4524315"/>
          </a:xfrm>
          <a:prstGeom prst="rect">
            <a:avLst/>
          </a:prstGeom>
          <a:noFill/>
        </p:spPr>
        <p:txBody>
          <a:bodyPr wrap="square" rtlCol="0">
            <a:spAutoFit/>
          </a:bodyPr>
          <a:lstStyle/>
          <a:p>
            <a:pPr>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2400" b="1" dirty="0" smtClean="0">
                <a:solidFill>
                  <a:srgbClr val="FFFF00"/>
                </a:solidFill>
                <a:latin typeface="Arial Narrow" panose="020B0606020202030204" pitchFamily="34" charset="0"/>
              </a:rPr>
              <a:t>Ezekiel 3:4-11</a:t>
            </a:r>
          </a:p>
          <a:p>
            <a:pPr>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2400" b="1" dirty="0" smtClean="0">
                <a:solidFill>
                  <a:srgbClr val="FFFF00"/>
                </a:solidFill>
                <a:latin typeface="Arial Narrow" panose="020B0606020202030204" pitchFamily="34" charset="0"/>
              </a:rPr>
              <a:t>4 </a:t>
            </a:r>
            <a:r>
              <a:rPr lang="en-SG" sz="2400" dirty="0" smtClean="0">
                <a:solidFill>
                  <a:schemeClr val="bg1"/>
                </a:solidFill>
                <a:latin typeface="Arial Narrow" panose="020B0606020202030204" pitchFamily="34" charset="0"/>
              </a:rPr>
              <a:t>He then said to me: “Son of man, go now to the people of Israel and speak my words to them. </a:t>
            </a:r>
            <a:endParaRPr lang="en-SG" sz="2400" dirty="0" smtClean="0">
              <a:solidFill>
                <a:schemeClr val="bg1"/>
              </a:solidFill>
              <a:latin typeface="Arial Narrow" panose="020B0606020202030204" pitchFamily="34" charset="0"/>
            </a:endParaRPr>
          </a:p>
          <a:p>
            <a:pPr>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2400" b="1" dirty="0" smtClean="0">
                <a:solidFill>
                  <a:srgbClr val="FFFF00"/>
                </a:solidFill>
                <a:latin typeface="Arial Narrow" panose="020B0606020202030204" pitchFamily="34" charset="0"/>
              </a:rPr>
              <a:t>5</a:t>
            </a:r>
            <a:r>
              <a:rPr lang="en-SG" sz="2400" dirty="0" smtClean="0">
                <a:solidFill>
                  <a:srgbClr val="FFFF00"/>
                </a:solidFill>
                <a:latin typeface="Arial Narrow" panose="020B0606020202030204" pitchFamily="34" charset="0"/>
              </a:rPr>
              <a:t> </a:t>
            </a:r>
            <a:r>
              <a:rPr lang="en-SG" sz="2400" dirty="0" smtClean="0">
                <a:solidFill>
                  <a:schemeClr val="bg1"/>
                </a:solidFill>
                <a:latin typeface="Arial Narrow" panose="020B0606020202030204" pitchFamily="34" charset="0"/>
              </a:rPr>
              <a:t>You are not being sent to a people of obscure speech and strange language, but to the people of Israel— </a:t>
            </a:r>
            <a:r>
              <a:rPr lang="en-SG" sz="2400" b="1" dirty="0" smtClean="0">
                <a:solidFill>
                  <a:srgbClr val="FFFF00"/>
                </a:solidFill>
                <a:latin typeface="Arial Narrow" panose="020B0606020202030204" pitchFamily="34" charset="0"/>
              </a:rPr>
              <a:t>6</a:t>
            </a:r>
            <a:r>
              <a:rPr lang="en-SG" sz="2400" dirty="0" smtClean="0">
                <a:solidFill>
                  <a:schemeClr val="bg1"/>
                </a:solidFill>
                <a:latin typeface="Arial Narrow" panose="020B0606020202030204" pitchFamily="34" charset="0"/>
              </a:rPr>
              <a:t> not to many peoples of obscure speech and strange language, whose words you cannot understand. Surely if I had sent you to them, they would have listened to you. </a:t>
            </a:r>
            <a:r>
              <a:rPr lang="en-SG" sz="2400" b="1" dirty="0" smtClean="0">
                <a:solidFill>
                  <a:srgbClr val="FFFF00"/>
                </a:solidFill>
                <a:latin typeface="Arial Narrow" panose="020B0606020202030204" pitchFamily="34" charset="0"/>
              </a:rPr>
              <a:t>7</a:t>
            </a:r>
            <a:r>
              <a:rPr lang="en-SG" sz="2400" dirty="0" smtClean="0">
                <a:solidFill>
                  <a:schemeClr val="bg1"/>
                </a:solidFill>
                <a:latin typeface="Arial Narrow" panose="020B0606020202030204" pitchFamily="34" charset="0"/>
              </a:rPr>
              <a:t> But the people of Israel are not willing to listen to you because they are not willing to listen to me, for all the Israelites are hardened and obstinate. </a:t>
            </a:r>
            <a:r>
              <a:rPr lang="en-SG" sz="2400" b="1" dirty="0" smtClean="0">
                <a:solidFill>
                  <a:srgbClr val="FFFF00"/>
                </a:solidFill>
                <a:latin typeface="Arial Narrow" panose="020B0606020202030204" pitchFamily="34" charset="0"/>
              </a:rPr>
              <a:t>8</a:t>
            </a:r>
            <a:r>
              <a:rPr lang="en-SG" sz="2400" dirty="0" smtClean="0">
                <a:solidFill>
                  <a:schemeClr val="bg1"/>
                </a:solidFill>
                <a:latin typeface="Arial Narrow" panose="020B0606020202030204" pitchFamily="34" charset="0"/>
              </a:rPr>
              <a:t> But I will make you as unyielding and hardened as they are. </a:t>
            </a:r>
            <a:r>
              <a:rPr lang="en-SG" sz="2400" b="1" dirty="0" smtClean="0">
                <a:solidFill>
                  <a:srgbClr val="FFFF00"/>
                </a:solidFill>
                <a:latin typeface="Arial Narrow" panose="020B0606020202030204" pitchFamily="34" charset="0"/>
              </a:rPr>
              <a:t>9</a:t>
            </a:r>
            <a:r>
              <a:rPr lang="en-SG" sz="2400" dirty="0" smtClean="0">
                <a:solidFill>
                  <a:srgbClr val="FFFF00"/>
                </a:solidFill>
                <a:latin typeface="Arial Narrow" panose="020B0606020202030204" pitchFamily="34" charset="0"/>
              </a:rPr>
              <a:t> </a:t>
            </a:r>
            <a:r>
              <a:rPr lang="en-SG" sz="2400" dirty="0" smtClean="0">
                <a:solidFill>
                  <a:schemeClr val="bg1"/>
                </a:solidFill>
                <a:latin typeface="Arial Narrow" panose="020B0606020202030204" pitchFamily="34" charset="0"/>
              </a:rPr>
              <a:t>I will make your forehead like the hardest stone, harder than flint. Do not be afraid of them or terrified by them, though they are a rebellious people.”  </a:t>
            </a:r>
            <a:r>
              <a:rPr lang="en-SG" sz="2400" b="1" dirty="0" smtClean="0">
                <a:solidFill>
                  <a:srgbClr val="FFFF00"/>
                </a:solidFill>
                <a:latin typeface="Arial Narrow" panose="020B0606020202030204" pitchFamily="34" charset="0"/>
              </a:rPr>
              <a:t>10</a:t>
            </a:r>
            <a:r>
              <a:rPr lang="en-SG" sz="2400" dirty="0" smtClean="0">
                <a:solidFill>
                  <a:schemeClr val="bg1"/>
                </a:solidFill>
                <a:latin typeface="Arial Narrow" panose="020B0606020202030204" pitchFamily="34" charset="0"/>
              </a:rPr>
              <a:t> And he said to me, “Son of man, listen carefully and take to heart all the words I speak to you. </a:t>
            </a:r>
            <a:r>
              <a:rPr lang="en-SG" sz="2400" b="1" dirty="0" smtClean="0">
                <a:solidFill>
                  <a:srgbClr val="FFFF00"/>
                </a:solidFill>
                <a:latin typeface="Arial Narrow" panose="020B0606020202030204" pitchFamily="34" charset="0"/>
              </a:rPr>
              <a:t>11</a:t>
            </a:r>
            <a:r>
              <a:rPr lang="en-SG" sz="2400" dirty="0" smtClean="0">
                <a:solidFill>
                  <a:schemeClr val="bg1"/>
                </a:solidFill>
                <a:latin typeface="Arial Narrow" panose="020B0606020202030204" pitchFamily="34" charset="0"/>
              </a:rPr>
              <a:t> Go now to your people in exile and speak to them. Say to them, ‘This is what the Sovereign </a:t>
            </a:r>
            <a:r>
              <a:rPr lang="en-SG" sz="2400" dirty="0" smtClean="0">
                <a:solidFill>
                  <a:schemeClr val="bg1"/>
                </a:solidFill>
                <a:latin typeface="Arial Narrow" panose="020B0606020202030204" pitchFamily="34" charset="0"/>
              </a:rPr>
              <a:t>Lord </a:t>
            </a:r>
            <a:r>
              <a:rPr lang="en-SG" sz="2400" dirty="0" smtClean="0">
                <a:solidFill>
                  <a:schemeClr val="bg1"/>
                </a:solidFill>
                <a:latin typeface="Arial Narrow" panose="020B0606020202030204" pitchFamily="34" charset="0"/>
              </a:rPr>
              <a:t>says,’ whether they listen </a:t>
            </a:r>
            <a:endParaRPr lang="en-SG" sz="2400" dirty="0" smtClean="0">
              <a:solidFill>
                <a:schemeClr val="bg1"/>
              </a:solidFill>
              <a:latin typeface="Arial Narrow" panose="020B0606020202030204" pitchFamily="34" charset="0"/>
            </a:endParaRPr>
          </a:p>
          <a:p>
            <a:pPr>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2400" dirty="0" smtClean="0">
                <a:solidFill>
                  <a:schemeClr val="bg1"/>
                </a:solidFill>
                <a:latin typeface="Arial Narrow" panose="020B0606020202030204" pitchFamily="34" charset="0"/>
              </a:rPr>
              <a:t>or fail </a:t>
            </a:r>
            <a:r>
              <a:rPr lang="en-SG" sz="2400" dirty="0" smtClean="0">
                <a:solidFill>
                  <a:schemeClr val="bg1"/>
                </a:solidFill>
                <a:latin typeface="Arial Narrow" panose="020B0606020202030204" pitchFamily="34" charset="0"/>
              </a:rPr>
              <a:t>to listen.”</a:t>
            </a:r>
            <a:endParaRPr lang="en-SG" sz="2400" dirty="0">
              <a:solidFill>
                <a:schemeClr val="bg1"/>
              </a:solidFill>
              <a:latin typeface="Arial Narrow" panose="020B0606020202030204" pitchFamily="34" charset="0"/>
            </a:endParaRPr>
          </a:p>
        </p:txBody>
      </p:sp>
      <p:sp>
        <p:nvSpPr>
          <p:cNvPr id="3" name="TextBox 2"/>
          <p:cNvSpPr txBox="1"/>
          <p:nvPr/>
        </p:nvSpPr>
        <p:spPr>
          <a:xfrm>
            <a:off x="211138" y="404813"/>
            <a:ext cx="11779250" cy="584775"/>
          </a:xfrm>
          <a:prstGeom prst="rect">
            <a:avLst/>
          </a:prstGeom>
          <a:noFill/>
        </p:spPr>
        <p:txBody>
          <a:bodyPr wrap="square" rtlCol="0">
            <a:spAutoFit/>
          </a:bodyPr>
          <a:lstStyle/>
          <a:p>
            <a:pP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200" b="1" dirty="0" smtClean="0">
                <a:solidFill>
                  <a:schemeClr val="bg1"/>
                </a:solidFill>
                <a:latin typeface="Arial Narrow" panose="020B0606020202030204" pitchFamily="34" charset="0"/>
              </a:rPr>
              <a:t>See example of </a:t>
            </a:r>
            <a:r>
              <a:rPr lang="en-SG" sz="3200" b="1" dirty="0" smtClean="0">
                <a:solidFill>
                  <a:schemeClr val="bg1"/>
                </a:solidFill>
                <a:latin typeface="Arial Narrow" panose="020B0606020202030204" pitchFamily="34" charset="0"/>
              </a:rPr>
              <a:t>Ezekiel</a:t>
            </a:r>
            <a:endParaRPr lang="en-SG" sz="32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650643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73161" y="1345386"/>
            <a:ext cx="9773266" cy="2062103"/>
          </a:xfrm>
          <a:prstGeom prst="rect">
            <a:avLst/>
          </a:prstGeom>
          <a:noFill/>
        </p:spPr>
        <p:txBody>
          <a:bodyPr wrap="square" rtlCol="0">
            <a:spAutoFit/>
          </a:bodyPr>
          <a:lstStyle/>
          <a:p>
            <a:pP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600" b="1" dirty="0" smtClean="0">
                <a:solidFill>
                  <a:prstClr val="black"/>
                </a:solidFill>
                <a:latin typeface="Arial Narrow" panose="020B0606020202030204" pitchFamily="34" charset="0"/>
              </a:rPr>
              <a:t>See example of Ezekiel </a:t>
            </a:r>
            <a:r>
              <a:rPr lang="en-SG" sz="3600" dirty="0" smtClean="0">
                <a:solidFill>
                  <a:prstClr val="black"/>
                </a:solidFill>
                <a:latin typeface="Arial Narrow" panose="020B0606020202030204" pitchFamily="34" charset="0"/>
              </a:rPr>
              <a:t>[</a:t>
            </a:r>
            <a:r>
              <a:rPr lang="en-SG" sz="3600" b="1" dirty="0" smtClean="0">
                <a:solidFill>
                  <a:srgbClr val="000066"/>
                </a:solidFill>
                <a:latin typeface="Arial Narrow" panose="020B0606020202030204" pitchFamily="34" charset="0"/>
              </a:rPr>
              <a:t>Ezekiel 3:4-11</a:t>
            </a:r>
            <a:r>
              <a:rPr lang="en-SG" sz="3600" dirty="0" smtClean="0">
                <a:solidFill>
                  <a:prstClr val="black"/>
                </a:solidFill>
                <a:latin typeface="Arial Narrow" panose="020B0606020202030204" pitchFamily="34" charset="0"/>
              </a:rPr>
              <a:t>]</a:t>
            </a:r>
          </a:p>
          <a:p>
            <a:pPr>
              <a:spcBef>
                <a:spcPts val="1200"/>
              </a:spcBef>
              <a:buSzPct val="50000"/>
              <a:buFont typeface="Wingdings" panose="05000000000000000000" pitchFamily="2" charset="2"/>
              <a:buChar char="Ø"/>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Lst>
            </a:pPr>
            <a:r>
              <a:rPr lang="en-SG" sz="3600" dirty="0">
                <a:solidFill>
                  <a:prstClr val="black"/>
                </a:solidFill>
                <a:latin typeface="Arial Narrow" panose="020B0606020202030204" pitchFamily="34" charset="0"/>
              </a:rPr>
              <a:t> </a:t>
            </a:r>
            <a:r>
              <a:rPr lang="en-SG" sz="3600" dirty="0" smtClean="0">
                <a:solidFill>
                  <a:prstClr val="black"/>
                </a:solidFill>
                <a:latin typeface="Arial Narrow" panose="020B0606020202030204" pitchFamily="34" charset="0"/>
              </a:rPr>
              <a:t>	</a:t>
            </a:r>
            <a:r>
              <a:rPr lang="en-SG" sz="3600" dirty="0" smtClean="0">
                <a:solidFill>
                  <a:srgbClr val="006600"/>
                </a:solidFill>
                <a:latin typeface="Arial Narrow" panose="020B0606020202030204" pitchFamily="34" charset="0"/>
              </a:rPr>
              <a:t>It was uphill at the beginning.</a:t>
            </a:r>
          </a:p>
          <a:p>
            <a:pPr>
              <a:spcBef>
                <a:spcPts val="1200"/>
              </a:spcBef>
              <a:buSzPct val="50000"/>
              <a:buFont typeface="Wingdings" panose="05000000000000000000" pitchFamily="2" charset="2"/>
              <a:buChar char="Ø"/>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Lst>
            </a:pPr>
            <a:r>
              <a:rPr lang="en-SG" sz="3600" dirty="0">
                <a:solidFill>
                  <a:prstClr val="black"/>
                </a:solidFill>
                <a:latin typeface="Arial Narrow" panose="020B0606020202030204" pitchFamily="34" charset="0"/>
              </a:rPr>
              <a:t> </a:t>
            </a:r>
            <a:r>
              <a:rPr lang="en-SG" sz="3600" dirty="0" smtClean="0">
                <a:solidFill>
                  <a:prstClr val="black"/>
                </a:solidFill>
                <a:latin typeface="Arial Narrow" panose="020B0606020202030204" pitchFamily="34" charset="0"/>
              </a:rPr>
              <a:t>	</a:t>
            </a:r>
            <a:r>
              <a:rPr lang="en-SG" sz="3600" dirty="0" smtClean="0">
                <a:solidFill>
                  <a:srgbClr val="006600"/>
                </a:solidFill>
                <a:latin typeface="Arial Narrow" panose="020B0606020202030204" pitchFamily="34" charset="0"/>
              </a:rPr>
              <a:t>But God mad him stronger.</a:t>
            </a:r>
            <a:endParaRPr lang="en-SG" sz="3600" dirty="0">
              <a:solidFill>
                <a:srgbClr val="006600"/>
              </a:solidFill>
              <a:latin typeface="Arial Narrow" panose="020B0606020202030204" pitchFamily="34" charset="0"/>
            </a:endParaRPr>
          </a:p>
        </p:txBody>
      </p:sp>
    </p:spTree>
    <p:extLst>
      <p:ext uri="{BB962C8B-B14F-4D97-AF65-F5344CB8AC3E}">
        <p14:creationId xmlns:p14="http://schemas.microsoft.com/office/powerpoint/2010/main" val="35797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www.downloadclipart.net/large/10836-house-roof-desig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 y="416336"/>
            <a:ext cx="12192000" cy="19431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21118" y="1728844"/>
            <a:ext cx="8149764" cy="646331"/>
          </a:xfrm>
          <a:prstGeom prst="rect">
            <a:avLst/>
          </a:prstGeom>
          <a:noFill/>
        </p:spPr>
        <p:txBody>
          <a:bodyPr wrap="square" rtlCol="0">
            <a:spAutoFit/>
          </a:bodyPr>
          <a:lstStyle/>
          <a:p>
            <a:pPr algn="ct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600" b="1" dirty="0" smtClean="0">
                <a:solidFill>
                  <a:srgbClr val="C00000"/>
                </a:solidFill>
                <a:latin typeface="Arial Narrow" panose="020B0606020202030204" pitchFamily="34" charset="0"/>
              </a:rPr>
              <a:t>The Special Place of Faith in the Family</a:t>
            </a:r>
            <a:endParaRPr lang="en-SG" sz="3600" b="1" dirty="0">
              <a:solidFill>
                <a:srgbClr val="C00000"/>
              </a:solidFill>
              <a:latin typeface="Arial Narrow" panose="020B0606020202030204" pitchFamily="34" charset="0"/>
            </a:endParaRPr>
          </a:p>
        </p:txBody>
      </p:sp>
      <p:sp>
        <p:nvSpPr>
          <p:cNvPr id="5" name="TextBox 4"/>
          <p:cNvSpPr txBox="1"/>
          <p:nvPr/>
        </p:nvSpPr>
        <p:spPr>
          <a:xfrm>
            <a:off x="209550" y="2539697"/>
            <a:ext cx="11772900" cy="892552"/>
          </a:xfrm>
          <a:prstGeom prst="rect">
            <a:avLst/>
          </a:prstGeom>
          <a:solidFill>
            <a:srgbClr val="000066"/>
          </a:solid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600" b="1" dirty="0" smtClean="0">
                <a:solidFill>
                  <a:schemeClr val="bg1"/>
                </a:solidFill>
                <a:latin typeface="Arial Narrow" panose="020B0606020202030204" pitchFamily="34" charset="0"/>
              </a:rPr>
              <a:t>Acts 16:31 </a:t>
            </a:r>
            <a:r>
              <a:rPr lang="en-SG" sz="2600" dirty="0" smtClean="0">
                <a:solidFill>
                  <a:schemeClr val="bg1"/>
                </a:solidFill>
                <a:latin typeface="Arial Narrow" panose="020B0606020202030204" pitchFamily="34" charset="0"/>
              </a:rPr>
              <a:t>They replied, “Believe in the Lord Jesus, and you will be saved—you and your household.”</a:t>
            </a:r>
            <a:endParaRPr lang="en-SG" sz="2600" dirty="0">
              <a:solidFill>
                <a:schemeClr val="bg1"/>
              </a:solidFill>
              <a:latin typeface="Arial Narrow" panose="020B0606020202030204" pitchFamily="34" charset="0"/>
            </a:endParaRPr>
          </a:p>
        </p:txBody>
      </p:sp>
      <p:sp>
        <p:nvSpPr>
          <p:cNvPr id="6" name="TextBox 5"/>
          <p:cNvSpPr txBox="1"/>
          <p:nvPr/>
        </p:nvSpPr>
        <p:spPr>
          <a:xfrm>
            <a:off x="209550" y="3475917"/>
            <a:ext cx="11772900" cy="892552"/>
          </a:xfrm>
          <a:prstGeom prst="rect">
            <a:avLst/>
          </a:prstGeom>
          <a:solidFill>
            <a:srgbClr val="006600"/>
          </a:solid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600" b="1" dirty="0" smtClean="0">
                <a:solidFill>
                  <a:schemeClr val="bg1"/>
                </a:solidFill>
                <a:latin typeface="Arial Narrow" panose="020B0606020202030204" pitchFamily="34" charset="0"/>
              </a:rPr>
              <a:t>Genesis 7:1 </a:t>
            </a:r>
            <a:r>
              <a:rPr lang="en-SG" sz="2600" dirty="0" smtClean="0">
                <a:solidFill>
                  <a:schemeClr val="bg1"/>
                </a:solidFill>
                <a:latin typeface="Arial Narrow" panose="020B0606020202030204" pitchFamily="34" charset="0"/>
              </a:rPr>
              <a:t>The Lord then said to Noah, “Go into the ark, you and your whole family, because </a:t>
            </a:r>
            <a:br>
              <a:rPr lang="en-SG" sz="2600" dirty="0" smtClean="0">
                <a:solidFill>
                  <a:schemeClr val="bg1"/>
                </a:solidFill>
                <a:latin typeface="Arial Narrow" panose="020B0606020202030204" pitchFamily="34" charset="0"/>
              </a:rPr>
            </a:br>
            <a:r>
              <a:rPr lang="en-SG" sz="2600" dirty="0" smtClean="0">
                <a:solidFill>
                  <a:schemeClr val="bg1"/>
                </a:solidFill>
                <a:latin typeface="Arial Narrow" panose="020B0606020202030204" pitchFamily="34" charset="0"/>
              </a:rPr>
              <a:t>I have found you righteous in this generation.</a:t>
            </a:r>
            <a:endParaRPr lang="en-SG" sz="2600" dirty="0">
              <a:solidFill>
                <a:schemeClr val="bg1"/>
              </a:solidFill>
              <a:latin typeface="Arial Narrow" panose="020B0606020202030204" pitchFamily="34" charset="0"/>
            </a:endParaRPr>
          </a:p>
        </p:txBody>
      </p:sp>
      <p:sp>
        <p:nvSpPr>
          <p:cNvPr id="7" name="TextBox 6"/>
          <p:cNvSpPr txBox="1"/>
          <p:nvPr/>
        </p:nvSpPr>
        <p:spPr>
          <a:xfrm>
            <a:off x="209550" y="4412440"/>
            <a:ext cx="11772900" cy="892552"/>
          </a:xfrm>
          <a:prstGeom prst="rect">
            <a:avLst/>
          </a:prstGeom>
          <a:solidFill>
            <a:srgbClr val="660066"/>
          </a:solid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600" b="1" dirty="0" smtClean="0">
                <a:solidFill>
                  <a:schemeClr val="bg1"/>
                </a:solidFill>
                <a:latin typeface="Arial Narrow" panose="020B0606020202030204" pitchFamily="34" charset="0"/>
              </a:rPr>
              <a:t>Exodus 12:13 </a:t>
            </a:r>
            <a:r>
              <a:rPr lang="en-SG" sz="2600" dirty="0" smtClean="0">
                <a:solidFill>
                  <a:schemeClr val="bg1"/>
                </a:solidFill>
                <a:latin typeface="Arial Narrow" panose="020B0606020202030204" pitchFamily="34" charset="0"/>
              </a:rPr>
              <a:t>The blood will be a sign for you on the houses where you are, and when I see </a:t>
            </a:r>
            <a:br>
              <a:rPr lang="en-SG" sz="2600" dirty="0" smtClean="0">
                <a:solidFill>
                  <a:schemeClr val="bg1"/>
                </a:solidFill>
                <a:latin typeface="Arial Narrow" panose="020B0606020202030204" pitchFamily="34" charset="0"/>
              </a:rPr>
            </a:br>
            <a:r>
              <a:rPr lang="en-SG" sz="2600" dirty="0" smtClean="0">
                <a:solidFill>
                  <a:schemeClr val="bg1"/>
                </a:solidFill>
                <a:latin typeface="Arial Narrow" panose="020B0606020202030204" pitchFamily="34" charset="0"/>
              </a:rPr>
              <a:t>the blood, I will pass over you. No destructive plague will touch you when I strike Egypt.</a:t>
            </a:r>
            <a:endParaRPr lang="en-SG" sz="2600" dirty="0">
              <a:solidFill>
                <a:schemeClr val="bg1"/>
              </a:solidFill>
              <a:latin typeface="Arial Narrow" panose="020B0606020202030204" pitchFamily="34" charset="0"/>
            </a:endParaRPr>
          </a:p>
        </p:txBody>
      </p:sp>
      <p:sp>
        <p:nvSpPr>
          <p:cNvPr id="8" name="TextBox 7"/>
          <p:cNvSpPr txBox="1"/>
          <p:nvPr/>
        </p:nvSpPr>
        <p:spPr>
          <a:xfrm>
            <a:off x="199718" y="5394127"/>
            <a:ext cx="11772900" cy="1292662"/>
          </a:xfrm>
          <a:prstGeom prst="rect">
            <a:avLst/>
          </a:prstGeom>
          <a:solidFill>
            <a:srgbClr val="FF0066"/>
          </a:solid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600" b="1" dirty="0" smtClean="0">
                <a:solidFill>
                  <a:schemeClr val="bg1"/>
                </a:solidFill>
                <a:latin typeface="Arial Narrow" panose="020B0606020202030204" pitchFamily="34" charset="0"/>
              </a:rPr>
              <a:t>Joshua 6:17 </a:t>
            </a:r>
            <a:r>
              <a:rPr lang="en-SG" sz="2600" dirty="0" smtClean="0">
                <a:solidFill>
                  <a:schemeClr val="bg1"/>
                </a:solidFill>
                <a:latin typeface="Arial Narrow" panose="020B0606020202030204" pitchFamily="34" charset="0"/>
              </a:rPr>
              <a:t>The city and all that is in it are to be devoted[a] to the Lord. Only Rahab </a:t>
            </a:r>
            <a:br>
              <a:rPr lang="en-SG" sz="2600" dirty="0" smtClean="0">
                <a:solidFill>
                  <a:schemeClr val="bg1"/>
                </a:solidFill>
                <a:latin typeface="Arial Narrow" panose="020B0606020202030204" pitchFamily="34" charset="0"/>
              </a:rPr>
            </a:br>
            <a:r>
              <a:rPr lang="en-SG" sz="2600" dirty="0" smtClean="0">
                <a:solidFill>
                  <a:schemeClr val="bg1"/>
                </a:solidFill>
                <a:latin typeface="Arial Narrow" panose="020B0606020202030204" pitchFamily="34" charset="0"/>
              </a:rPr>
              <a:t>the prostitute and all who are with her in her house shall be spared, because she hid the spies we sent.</a:t>
            </a:r>
            <a:endParaRPr lang="en-SG" sz="2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62968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1613" y="411322"/>
            <a:ext cx="11772900" cy="1077218"/>
          </a:xfrm>
          <a:prstGeom prst="rect">
            <a:avLst/>
          </a:prstGeom>
          <a:noFill/>
        </p:spPr>
        <p:txBody>
          <a:bodyPr wrap="square" rtlCol="0">
            <a:spAutoFit/>
          </a:bodyPr>
          <a:lstStyle/>
          <a:p>
            <a:pP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200" dirty="0" smtClean="0">
                <a:solidFill>
                  <a:prstClr val="white"/>
                </a:solidFill>
                <a:latin typeface="Arial Narrow" panose="020B0606020202030204" pitchFamily="34" charset="0"/>
              </a:rPr>
              <a:t>A faithful parent can be the point through which blessings of salvation can be released to the family:</a:t>
            </a:r>
            <a:endParaRPr lang="en-SG" sz="3200" dirty="0">
              <a:solidFill>
                <a:schemeClr val="bg1"/>
              </a:solidFill>
              <a:latin typeface="Arial Narrow" panose="020B0606020202030204" pitchFamily="34" charset="0"/>
            </a:endParaRPr>
          </a:p>
        </p:txBody>
      </p:sp>
      <p:grpSp>
        <p:nvGrpSpPr>
          <p:cNvPr id="2" name="Group 1"/>
          <p:cNvGrpSpPr/>
          <p:nvPr/>
        </p:nvGrpSpPr>
        <p:grpSpPr>
          <a:xfrm>
            <a:off x="1474739" y="1750141"/>
            <a:ext cx="2821957" cy="4630995"/>
            <a:chOff x="462016" y="1691147"/>
            <a:chExt cx="2821957" cy="4630995"/>
          </a:xfrm>
        </p:grpSpPr>
        <p:pic>
          <p:nvPicPr>
            <p:cNvPr id="2050" name="Picture 2" descr="http://www.stac.qld.edu.au/about-us/PublishingImages/augustine-of-hip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016" y="1691147"/>
              <a:ext cx="2821957" cy="46309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7923" y="5730572"/>
              <a:ext cx="2231922" cy="584775"/>
            </a:xfrm>
            <a:prstGeom prst="rect">
              <a:avLst/>
            </a:prstGeom>
            <a:noFill/>
          </p:spPr>
          <p:txBody>
            <a:bodyPr wrap="square" rtlCol="0">
              <a:spAutoFit/>
            </a:bodyPr>
            <a:lstStyle/>
            <a:p>
              <a:pPr algn="ct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200" dirty="0" smtClean="0">
                  <a:solidFill>
                    <a:schemeClr val="bg1"/>
                  </a:solidFill>
                  <a:effectLst>
                    <a:outerShdw blurRad="38100" dist="38100" dir="2700000" algn="tl">
                      <a:srgbClr val="000000">
                        <a:alpha val="43137"/>
                      </a:srgbClr>
                    </a:outerShdw>
                  </a:effectLst>
                  <a:latin typeface="Arial Narrow" panose="020B0606020202030204" pitchFamily="34" charset="0"/>
                </a:rPr>
                <a:t>St Augustine</a:t>
              </a:r>
              <a:endParaRPr lang="en-SG" sz="32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grpSp>
      <p:grpSp>
        <p:nvGrpSpPr>
          <p:cNvPr id="3" name="Group 2"/>
          <p:cNvGrpSpPr/>
          <p:nvPr/>
        </p:nvGrpSpPr>
        <p:grpSpPr>
          <a:xfrm>
            <a:off x="4665482" y="1750142"/>
            <a:ext cx="2861036" cy="4616245"/>
            <a:chOff x="4665482" y="1750142"/>
            <a:chExt cx="2861036" cy="4616245"/>
          </a:xfrm>
        </p:grpSpPr>
        <p:pic>
          <p:nvPicPr>
            <p:cNvPr id="2052" name="Picture 4" descr="https://s3-eu-west-1.amazonaws.com/uki-cache.salvationarmy.org/65a83e22-db35-464a-86d9-bfa660858459_Catherine+portrait+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97" t="6050" r="10081"/>
            <a:stretch/>
          </p:blipFill>
          <p:spPr bwMode="auto">
            <a:xfrm>
              <a:off x="4665482" y="1750142"/>
              <a:ext cx="2861036" cy="46162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48981" y="5774816"/>
              <a:ext cx="2674374" cy="584775"/>
            </a:xfrm>
            <a:prstGeom prst="rect">
              <a:avLst/>
            </a:prstGeom>
            <a:noFill/>
          </p:spPr>
          <p:txBody>
            <a:bodyPr wrap="square" rtlCol="0">
              <a:spAutoFit/>
            </a:bodyPr>
            <a:lstStyle/>
            <a:p>
              <a:pP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200" dirty="0" smtClean="0">
                  <a:solidFill>
                    <a:schemeClr val="bg1"/>
                  </a:solidFill>
                  <a:effectLst>
                    <a:outerShdw blurRad="38100" dist="38100" dir="2700000" algn="tl">
                      <a:srgbClr val="000000">
                        <a:alpha val="43137"/>
                      </a:srgbClr>
                    </a:outerShdw>
                  </a:effectLst>
                  <a:latin typeface="Arial Narrow" panose="020B0606020202030204" pitchFamily="34" charset="0"/>
                </a:rPr>
                <a:t>Catherine Booth</a:t>
              </a:r>
            </a:p>
          </p:txBody>
        </p:sp>
      </p:grpSp>
      <p:grpSp>
        <p:nvGrpSpPr>
          <p:cNvPr id="9" name="Group 8"/>
          <p:cNvGrpSpPr/>
          <p:nvPr/>
        </p:nvGrpSpPr>
        <p:grpSpPr>
          <a:xfrm>
            <a:off x="7962725" y="1741712"/>
            <a:ext cx="3146323" cy="3904341"/>
            <a:chOff x="7962725" y="1741712"/>
            <a:chExt cx="3146323" cy="3904341"/>
          </a:xfrm>
        </p:grpSpPr>
        <p:sp>
          <p:nvSpPr>
            <p:cNvPr id="5" name="TextBox 4"/>
            <p:cNvSpPr txBox="1"/>
            <p:nvPr/>
          </p:nvSpPr>
          <p:spPr>
            <a:xfrm>
              <a:off x="7962725" y="5061278"/>
              <a:ext cx="3146323" cy="584775"/>
            </a:xfrm>
            <a:prstGeom prst="rect">
              <a:avLst/>
            </a:prstGeom>
            <a:noFill/>
          </p:spPr>
          <p:txBody>
            <a:bodyPr wrap="square" rtlCol="0">
              <a:spAutoFit/>
            </a:bodyPr>
            <a:lstStyle/>
            <a:p>
              <a:pPr algn="ct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200" dirty="0" smtClean="0">
                  <a:solidFill>
                    <a:schemeClr val="bg1"/>
                  </a:solidFill>
                  <a:latin typeface="Arial Narrow" panose="020B0606020202030204" pitchFamily="34" charset="0"/>
                </a:rPr>
                <a:t>Jonathan Edmonds</a:t>
              </a:r>
              <a:endParaRPr lang="en-SG" sz="3200" dirty="0">
                <a:solidFill>
                  <a:schemeClr val="bg1"/>
                </a:solidFill>
                <a:latin typeface="Arial Narrow" panose="020B0606020202030204" pitchFamily="34" charset="0"/>
              </a:endParaRPr>
            </a:p>
          </p:txBody>
        </p:sp>
        <p:pic>
          <p:nvPicPr>
            <p:cNvPr id="1026" name="Picture 2" descr="http://upload.wikimedia.org/wikipedia/commons/c/c1/Jonathan_Edward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3966" y="1741712"/>
              <a:ext cx="2834662" cy="32858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711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1613" y="421154"/>
            <a:ext cx="11772900" cy="769441"/>
          </a:xfrm>
          <a:prstGeom prst="rect">
            <a:avLst/>
          </a:prstGeom>
          <a:noFill/>
        </p:spPr>
        <p:txBody>
          <a:bodyPr wrap="square" rtlCol="0">
            <a:spAutoFit/>
          </a:bodyPr>
          <a:lstStyle/>
          <a:p>
            <a:pP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4400" b="1" dirty="0" smtClean="0">
                <a:solidFill>
                  <a:prstClr val="white"/>
                </a:solidFill>
                <a:latin typeface="Arial Narrow" panose="020B0606020202030204" pitchFamily="34" charset="0"/>
              </a:rPr>
              <a:t>3. </a:t>
            </a:r>
            <a:r>
              <a:rPr lang="en-SG" sz="4400" b="1" dirty="0">
                <a:solidFill>
                  <a:prstClr val="white"/>
                </a:solidFill>
                <a:latin typeface="Arial Narrow" panose="020B0606020202030204" pitchFamily="34" charset="0"/>
              </a:rPr>
              <a:t>	</a:t>
            </a:r>
            <a:r>
              <a:rPr lang="en-SG" sz="4400" b="1" dirty="0" smtClean="0">
                <a:solidFill>
                  <a:prstClr val="white"/>
                </a:solidFill>
                <a:latin typeface="Arial Narrow" panose="020B0606020202030204" pitchFamily="34" charset="0"/>
              </a:rPr>
              <a:t>More than Mentors</a:t>
            </a:r>
            <a:endParaRPr lang="en-SG" sz="4400" b="1" dirty="0">
              <a:solidFill>
                <a:prstClr val="white"/>
              </a:solidFill>
              <a:latin typeface="Arial Narrow" panose="020B0606020202030204" pitchFamily="34" charset="0"/>
            </a:endParaRPr>
          </a:p>
        </p:txBody>
      </p:sp>
      <p:sp>
        <p:nvSpPr>
          <p:cNvPr id="3" name="TextBox 2"/>
          <p:cNvSpPr txBox="1"/>
          <p:nvPr/>
        </p:nvSpPr>
        <p:spPr>
          <a:xfrm>
            <a:off x="201613" y="2087417"/>
            <a:ext cx="4979987" cy="2246769"/>
          </a:xfrm>
          <a:prstGeom prst="rect">
            <a:avLst/>
          </a:prstGeom>
          <a:no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b="1" dirty="0" smtClean="0">
                <a:solidFill>
                  <a:srgbClr val="FFFF00"/>
                </a:solidFill>
                <a:latin typeface="Arial Narrow" panose="020B0606020202030204" pitchFamily="34" charset="0"/>
              </a:rPr>
              <a:t>1 Corinthians 4:15 </a:t>
            </a:r>
            <a:r>
              <a:rPr lang="en-SG" sz="2800" dirty="0" smtClean="0">
                <a:solidFill>
                  <a:schemeClr val="bg1"/>
                </a:solidFill>
                <a:latin typeface="Arial Narrow" panose="020B0606020202030204" pitchFamily="34" charset="0"/>
              </a:rPr>
              <a:t>Even if you had ten thousand guardians in Christ, you do not have many fathers, for in Christ Jesus I became your father through the gospel.</a:t>
            </a:r>
            <a:endParaRPr lang="en-SG" sz="2800" dirty="0">
              <a:solidFill>
                <a:schemeClr val="bg1"/>
              </a:solidFill>
              <a:latin typeface="Arial Narrow" panose="020B0606020202030204" pitchFamily="34" charset="0"/>
            </a:endParaRPr>
          </a:p>
        </p:txBody>
      </p:sp>
      <p:pic>
        <p:nvPicPr>
          <p:cNvPr id="3074" name="Picture 2" descr="https://minervabridge.files.wordpress.com/2009/11/mentorsucceshistorien6.jpg"/>
          <p:cNvPicPr>
            <a:picLocks noChangeAspect="1" noChangeArrowheads="1"/>
          </p:cNvPicPr>
          <p:nvPr/>
        </p:nvPicPr>
        <p:blipFill rotWithShape="1">
          <a:blip r:embed="rId2">
            <a:extLst>
              <a:ext uri="{28A0092B-C50C-407E-A947-70E740481C1C}">
                <a14:useLocalDpi xmlns:a14="http://schemas.microsoft.com/office/drawing/2010/main" val="0"/>
              </a:ext>
            </a:extLst>
          </a:blip>
          <a:srcRect l="6708" r="10156"/>
          <a:stretch/>
        </p:blipFill>
        <p:spPr bwMode="auto">
          <a:xfrm>
            <a:off x="5270090" y="0"/>
            <a:ext cx="69219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08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1613" y="411322"/>
            <a:ext cx="11772900" cy="1477328"/>
          </a:xfrm>
          <a:prstGeom prst="rect">
            <a:avLst/>
          </a:prstGeom>
          <a:noFill/>
        </p:spPr>
        <p:txBody>
          <a:bodyPr wrap="square" rtlCol="0">
            <a:spAutoFit/>
          </a:bodyPr>
          <a:lstStyle/>
          <a:p>
            <a:pP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600" b="1" dirty="0" smtClean="0">
                <a:solidFill>
                  <a:prstClr val="white"/>
                </a:solidFill>
                <a:latin typeface="Arial Narrow" panose="020B0606020202030204" pitchFamily="34" charset="0"/>
              </a:rPr>
              <a:t>3. 	</a:t>
            </a:r>
            <a:r>
              <a:rPr lang="en-SG" sz="3600" dirty="0" smtClean="0">
                <a:solidFill>
                  <a:prstClr val="white"/>
                </a:solidFill>
                <a:latin typeface="Arial Narrow" panose="020B0606020202030204" pitchFamily="34" charset="0"/>
              </a:rPr>
              <a:t>More than Mentors</a:t>
            </a:r>
          </a:p>
          <a:p>
            <a:pPr marL="542925" lvl="1">
              <a:spcBef>
                <a:spcPts val="1200"/>
              </a:spcBef>
              <a:buFont typeface="Arial" panose="020B0604020202020204" pitchFamily="34" charset="0"/>
              <a:buChar cha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Lst>
            </a:pPr>
            <a:r>
              <a:rPr lang="en-SG" sz="4400" dirty="0" smtClean="0">
                <a:solidFill>
                  <a:prstClr val="white"/>
                </a:solidFill>
                <a:latin typeface="Arial Narrow" panose="020B0606020202030204" pitchFamily="34" charset="0"/>
              </a:rPr>
              <a:t> 	</a:t>
            </a:r>
            <a:r>
              <a:rPr lang="en-SG" sz="4400" b="1" dirty="0" smtClean="0">
                <a:solidFill>
                  <a:srgbClr val="66CCFF"/>
                </a:solidFill>
                <a:latin typeface="Arial Narrow" panose="020B0606020202030204" pitchFamily="34" charset="0"/>
              </a:rPr>
              <a:t>A father blesses</a:t>
            </a:r>
            <a:endParaRPr lang="en-SG" sz="4400" b="1" dirty="0">
              <a:solidFill>
                <a:srgbClr val="66CCFF"/>
              </a:solidFill>
              <a:latin typeface="Arial Narrow" panose="020B0606020202030204" pitchFamily="34" charset="0"/>
            </a:endParaRPr>
          </a:p>
        </p:txBody>
      </p:sp>
      <p:sp>
        <p:nvSpPr>
          <p:cNvPr id="3" name="TextBox 2"/>
          <p:cNvSpPr txBox="1"/>
          <p:nvPr/>
        </p:nvSpPr>
        <p:spPr>
          <a:xfrm>
            <a:off x="201613" y="2229983"/>
            <a:ext cx="7093922" cy="1815882"/>
          </a:xfrm>
          <a:prstGeom prst="rect">
            <a:avLst/>
          </a:prstGeom>
          <a:no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b="1" dirty="0" smtClean="0">
                <a:solidFill>
                  <a:srgbClr val="FFFF00"/>
                </a:solidFill>
                <a:latin typeface="Arial Narrow" panose="020B0606020202030204" pitchFamily="34" charset="0"/>
              </a:rPr>
              <a:t>Genesis </a:t>
            </a:r>
            <a:r>
              <a:rPr lang="en-SG" sz="2800" b="1" dirty="0" smtClean="0">
                <a:solidFill>
                  <a:srgbClr val="FFFF00"/>
                </a:solidFill>
                <a:latin typeface="Arial Narrow" panose="020B0606020202030204" pitchFamily="34" charset="0"/>
              </a:rPr>
              <a:t>1:27-28a</a:t>
            </a:r>
            <a:endParaRPr lang="en-SG" sz="2800" b="1" dirty="0" smtClean="0">
              <a:solidFill>
                <a:srgbClr val="FFFF00"/>
              </a:solidFill>
              <a:latin typeface="Arial Narrow" panose="020B0606020202030204" pitchFamily="34" charset="0"/>
            </a:endParaRPr>
          </a:p>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b="1" dirty="0" smtClean="0">
                <a:solidFill>
                  <a:srgbClr val="FFFF00"/>
                </a:solidFill>
                <a:latin typeface="Arial Narrow" panose="020B0606020202030204" pitchFamily="34" charset="0"/>
              </a:rPr>
              <a:t>27 </a:t>
            </a:r>
            <a:r>
              <a:rPr lang="en-SG" sz="2800" dirty="0" smtClean="0">
                <a:solidFill>
                  <a:schemeClr val="bg1"/>
                </a:solidFill>
                <a:latin typeface="Arial Narrow" panose="020B0606020202030204" pitchFamily="34" charset="0"/>
              </a:rPr>
              <a:t>So God created mankind in his own image, </a:t>
            </a:r>
            <a:br>
              <a:rPr lang="en-SG" sz="2800" dirty="0" smtClean="0">
                <a:solidFill>
                  <a:schemeClr val="bg1"/>
                </a:solidFill>
                <a:latin typeface="Arial Narrow" panose="020B0606020202030204" pitchFamily="34" charset="0"/>
              </a:rPr>
            </a:br>
            <a:r>
              <a:rPr lang="en-SG" sz="2800" dirty="0" smtClean="0">
                <a:solidFill>
                  <a:schemeClr val="bg1"/>
                </a:solidFill>
                <a:latin typeface="Arial Narrow" panose="020B0606020202030204" pitchFamily="34" charset="0"/>
              </a:rPr>
              <a:t>in the image of God he created them; male and female he created them. </a:t>
            </a:r>
            <a:r>
              <a:rPr lang="en-SG" sz="2800" b="1" dirty="0" smtClean="0">
                <a:solidFill>
                  <a:srgbClr val="FFFF00"/>
                </a:solidFill>
                <a:latin typeface="Arial Narrow" panose="020B0606020202030204" pitchFamily="34" charset="0"/>
              </a:rPr>
              <a:t>28</a:t>
            </a:r>
            <a:r>
              <a:rPr lang="en-SG" sz="2800" dirty="0" smtClean="0">
                <a:solidFill>
                  <a:schemeClr val="bg1"/>
                </a:solidFill>
                <a:latin typeface="Arial Narrow" panose="020B0606020202030204" pitchFamily="34" charset="0"/>
              </a:rPr>
              <a:t> God blessed them </a:t>
            </a:r>
            <a:r>
              <a:rPr lang="en-SG" sz="2800" dirty="0" smtClean="0">
                <a:solidFill>
                  <a:schemeClr val="bg1"/>
                </a:solidFill>
                <a:latin typeface="Arial Narrow" panose="020B0606020202030204" pitchFamily="34" charset="0"/>
              </a:rPr>
              <a:t>…</a:t>
            </a:r>
            <a:endParaRPr lang="en-SG" sz="2800" dirty="0">
              <a:solidFill>
                <a:schemeClr val="bg1"/>
              </a:solidFill>
              <a:latin typeface="Arial Narrow" panose="020B0606020202030204" pitchFamily="34" charset="0"/>
            </a:endParaRPr>
          </a:p>
        </p:txBody>
      </p:sp>
      <p:pic>
        <p:nvPicPr>
          <p:cNvPr id="4100" name="Picture 4" descr="http://3.bp.blogspot.com/-u-NeJuw-bRc/TqGXD-eweNI/AAAAAAAAAc4/0kS3xk3OcKU/s1600/father+and+baby.JPG"/>
          <p:cNvPicPr>
            <a:picLocks noChangeAspect="1" noChangeArrowheads="1"/>
          </p:cNvPicPr>
          <p:nvPr/>
        </p:nvPicPr>
        <p:blipFill rotWithShape="1">
          <a:blip r:embed="rId2">
            <a:extLst>
              <a:ext uri="{28A0092B-C50C-407E-A947-70E740481C1C}">
                <a14:useLocalDpi xmlns:a14="http://schemas.microsoft.com/office/drawing/2010/main" val="0"/>
              </a:ext>
            </a:extLst>
          </a:blip>
          <a:srcRect l="17525" t="2581" r="16728" b="2768"/>
          <a:stretch/>
        </p:blipFill>
        <p:spPr bwMode="auto">
          <a:xfrm>
            <a:off x="7428223" y="0"/>
            <a:ext cx="476377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632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01613" y="2406962"/>
            <a:ext cx="6956271" cy="1815882"/>
          </a:xfrm>
          <a:prstGeom prst="rect">
            <a:avLst/>
          </a:prstGeom>
          <a:no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b="1" dirty="0" smtClean="0">
                <a:solidFill>
                  <a:srgbClr val="FFFF00"/>
                </a:solidFill>
                <a:latin typeface="Arial Narrow" panose="020B0606020202030204" pitchFamily="34" charset="0"/>
              </a:rPr>
              <a:t>James 1:27 </a:t>
            </a:r>
            <a:r>
              <a:rPr lang="en-SG" sz="2800" dirty="0" smtClean="0">
                <a:solidFill>
                  <a:schemeClr val="bg1"/>
                </a:solidFill>
                <a:latin typeface="Arial Narrow" panose="020B0606020202030204" pitchFamily="34" charset="0"/>
              </a:rPr>
              <a:t>Religion that God our Father accepts as pure and faultless is this: to look after orphans and widows in their distress and to keep oneself from being polluted by the world.</a:t>
            </a:r>
            <a:endParaRPr lang="en-SG" sz="2800" dirty="0">
              <a:solidFill>
                <a:schemeClr val="bg1"/>
              </a:solidFill>
              <a:latin typeface="Arial Narrow" panose="020B0606020202030204" pitchFamily="34" charset="0"/>
            </a:endParaRPr>
          </a:p>
        </p:txBody>
      </p:sp>
      <p:pic>
        <p:nvPicPr>
          <p:cNvPr id="5122" name="Picture 2" descr="https://s-media-cache-ak0.pinimg.com/236x/d8/27/fe/d827fe970b074b1d001659d489ef2f3f.jpg"/>
          <p:cNvPicPr>
            <a:picLocks noChangeAspect="1" noChangeArrowheads="1"/>
          </p:cNvPicPr>
          <p:nvPr/>
        </p:nvPicPr>
        <p:blipFill rotWithShape="1">
          <a:blip r:embed="rId2">
            <a:extLst>
              <a:ext uri="{28A0092B-C50C-407E-A947-70E740481C1C}">
                <a14:useLocalDpi xmlns:a14="http://schemas.microsoft.com/office/drawing/2010/main" val="0"/>
              </a:ext>
            </a:extLst>
          </a:blip>
          <a:srcRect l="5133" b="11398"/>
          <a:stretch/>
        </p:blipFill>
        <p:spPr bwMode="auto">
          <a:xfrm>
            <a:off x="7285703" y="0"/>
            <a:ext cx="49062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613" y="411322"/>
            <a:ext cx="11772900" cy="1477328"/>
          </a:xfrm>
          <a:prstGeom prst="rect">
            <a:avLst/>
          </a:prstGeom>
          <a:noFill/>
        </p:spPr>
        <p:txBody>
          <a:bodyPr wrap="square" rtlCol="0">
            <a:spAutoFit/>
          </a:bodyPr>
          <a:lstStyle/>
          <a:p>
            <a:pP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600" b="1" dirty="0" smtClean="0">
                <a:solidFill>
                  <a:prstClr val="white"/>
                </a:solidFill>
                <a:latin typeface="Arial Narrow" panose="020B0606020202030204" pitchFamily="34" charset="0"/>
              </a:rPr>
              <a:t>3. 	</a:t>
            </a:r>
            <a:r>
              <a:rPr lang="en-SG" sz="3600" dirty="0" smtClean="0">
                <a:solidFill>
                  <a:prstClr val="white"/>
                </a:solidFill>
                <a:latin typeface="Arial Narrow" panose="020B0606020202030204" pitchFamily="34" charset="0"/>
              </a:rPr>
              <a:t>More than Mentors</a:t>
            </a:r>
          </a:p>
          <a:p>
            <a:pPr marL="542925" lvl="1">
              <a:spcBef>
                <a:spcPts val="1200"/>
              </a:spcBef>
              <a:buFont typeface="Arial" panose="020B0604020202020204" pitchFamily="34" charset="0"/>
              <a:buChar cha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Lst>
            </a:pPr>
            <a:r>
              <a:rPr lang="en-SG" sz="4400" dirty="0" smtClean="0">
                <a:solidFill>
                  <a:prstClr val="white"/>
                </a:solidFill>
                <a:latin typeface="Arial Narrow" panose="020B0606020202030204" pitchFamily="34" charset="0"/>
              </a:rPr>
              <a:t> 	</a:t>
            </a:r>
            <a:r>
              <a:rPr lang="en-SG" sz="4400" b="1" dirty="0" smtClean="0">
                <a:solidFill>
                  <a:srgbClr val="66CCFF"/>
                </a:solidFill>
                <a:latin typeface="Arial Narrow" panose="020B0606020202030204" pitchFamily="34" charset="0"/>
              </a:rPr>
              <a:t>A father loves and protects</a:t>
            </a:r>
            <a:endParaRPr lang="en-SG" sz="4400" b="1" dirty="0">
              <a:solidFill>
                <a:srgbClr val="66CCFF"/>
              </a:solidFill>
              <a:latin typeface="Arial Narrow" panose="020B0606020202030204" pitchFamily="34" charset="0"/>
            </a:endParaRPr>
          </a:p>
        </p:txBody>
      </p:sp>
    </p:spTree>
    <p:extLst>
      <p:ext uri="{BB962C8B-B14F-4D97-AF65-F5344CB8AC3E}">
        <p14:creationId xmlns:p14="http://schemas.microsoft.com/office/powerpoint/2010/main" val="1050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www.jljewelers.net/wp-content/uploads/2011/07/selecting-diamo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47" y="404813"/>
            <a:ext cx="5668282" cy="57428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10430" y="2620071"/>
            <a:ext cx="6379958" cy="1477328"/>
          </a:xfrm>
          <a:prstGeom prst="rect">
            <a:avLst/>
          </a:prstGeom>
          <a:noFill/>
        </p:spPr>
        <p:txBody>
          <a:bodyPr wrap="square" rtlCol="0">
            <a:spAutoFit/>
          </a:bodyPr>
          <a:lstStyle/>
          <a:p>
            <a:pPr>
              <a:spcBef>
                <a:spcPts val="12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600" b="1" dirty="0" smtClean="0">
                <a:solidFill>
                  <a:prstClr val="white"/>
                </a:solidFill>
                <a:latin typeface="Arial Narrow" panose="020B0606020202030204" pitchFamily="34" charset="0"/>
              </a:rPr>
              <a:t>3. 	</a:t>
            </a:r>
            <a:r>
              <a:rPr lang="en-SG" sz="3600" dirty="0" smtClean="0">
                <a:solidFill>
                  <a:prstClr val="white"/>
                </a:solidFill>
                <a:latin typeface="Arial Narrow" panose="020B0606020202030204" pitchFamily="34" charset="0"/>
              </a:rPr>
              <a:t>More than Mentors</a:t>
            </a:r>
          </a:p>
          <a:p>
            <a:pPr marL="542925" lvl="1">
              <a:spcBef>
                <a:spcPts val="1200"/>
              </a:spcBef>
              <a:buFont typeface="Arial" panose="020B0604020202020204" pitchFamily="34" charset="0"/>
              <a:buChar cha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Lst>
            </a:pPr>
            <a:r>
              <a:rPr lang="en-SG" sz="4400" dirty="0" smtClean="0">
                <a:solidFill>
                  <a:prstClr val="white"/>
                </a:solidFill>
                <a:latin typeface="Arial Narrow" panose="020B0606020202030204" pitchFamily="34" charset="0"/>
              </a:rPr>
              <a:t> 	</a:t>
            </a:r>
            <a:r>
              <a:rPr lang="en-SG" sz="4400" b="1" dirty="0" smtClean="0">
                <a:solidFill>
                  <a:srgbClr val="66CCFF"/>
                </a:solidFill>
                <a:latin typeface="Arial Narrow" panose="020B0606020202030204" pitchFamily="34" charset="0"/>
              </a:rPr>
              <a:t>A true father is rare</a:t>
            </a:r>
            <a:endParaRPr lang="en-SG" sz="4400" b="1" dirty="0">
              <a:solidFill>
                <a:srgbClr val="66CCFF"/>
              </a:solidFill>
              <a:latin typeface="Arial Narrow" panose="020B0606020202030204" pitchFamily="34" charset="0"/>
            </a:endParaRPr>
          </a:p>
        </p:txBody>
      </p:sp>
    </p:spTree>
    <p:extLst>
      <p:ext uri="{BB962C8B-B14F-4D97-AF65-F5344CB8AC3E}">
        <p14:creationId xmlns:p14="http://schemas.microsoft.com/office/powerpoint/2010/main" val="3304726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963886" y="0"/>
            <a:ext cx="72281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p:cNvSpPr txBox="1"/>
          <p:nvPr/>
        </p:nvSpPr>
        <p:spPr>
          <a:xfrm>
            <a:off x="5138057" y="400436"/>
            <a:ext cx="6836455" cy="1323439"/>
          </a:xfrm>
          <a:prstGeom prst="rect">
            <a:avLst/>
          </a:prstGeom>
          <a:noFill/>
        </p:spPr>
        <p:txBody>
          <a:bodyPr wrap="square" rtlCol="0">
            <a:spAutoFit/>
          </a:bodyPr>
          <a:lstStyle/>
          <a:p>
            <a:pPr>
              <a:spcBef>
                <a:spcPts val="24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40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 </a:t>
            </a:r>
            <a:r>
              <a:rPr lang="en-SG" sz="4000" b="1" dirty="0" smtClean="0">
                <a:solidFill>
                  <a:schemeClr val="bg1"/>
                </a:solidFill>
                <a:effectLst>
                  <a:outerShdw blurRad="38100" dist="38100" dir="2700000" algn="tl">
                    <a:srgbClr val="000000">
                      <a:alpha val="43137"/>
                    </a:srgbClr>
                  </a:outerShdw>
                </a:effectLst>
                <a:latin typeface="Arial Narrow" panose="020B0606020202030204" pitchFamily="34" charset="0"/>
              </a:rPr>
              <a:t>amazing </a:t>
            </a:r>
            <a:r>
              <a:rPr lang="en-SG" sz="4000" b="1" dirty="0" smtClean="0">
                <a:solidFill>
                  <a:schemeClr val="bg1"/>
                </a:solidFill>
                <a:effectLst>
                  <a:outerShdw blurRad="38100" dist="38100" dir="2700000" algn="tl">
                    <a:srgbClr val="000000">
                      <a:alpha val="43137"/>
                    </a:srgbClr>
                  </a:outerShdw>
                </a:effectLst>
                <a:latin typeface="Arial Narrow" panose="020B0606020202030204" pitchFamily="34" charset="0"/>
              </a:rPr>
              <a:t>transforming </a:t>
            </a:r>
            <a:br>
              <a:rPr lang="en-SG" sz="4000" b="1" dirty="0" smtClean="0">
                <a:solidFill>
                  <a:schemeClr val="bg1"/>
                </a:solidFill>
                <a:effectLst>
                  <a:outerShdw blurRad="38100" dist="38100" dir="2700000" algn="tl">
                    <a:srgbClr val="000000">
                      <a:alpha val="43137"/>
                    </a:srgbClr>
                  </a:outerShdw>
                </a:effectLst>
                <a:latin typeface="Arial Narrow" panose="020B0606020202030204" pitchFamily="34" charset="0"/>
              </a:rPr>
            </a:br>
            <a:r>
              <a:rPr lang="en-SG" sz="4000" b="1" dirty="0" smtClean="0">
                <a:solidFill>
                  <a:schemeClr val="bg1"/>
                </a:solidFill>
                <a:effectLst>
                  <a:outerShdw blurRad="38100" dist="38100" dir="2700000" algn="tl">
                    <a:srgbClr val="000000">
                      <a:alpha val="43137"/>
                    </a:srgbClr>
                  </a:outerShdw>
                </a:effectLst>
                <a:latin typeface="Arial Narrow" panose="020B0606020202030204" pitchFamily="34" charset="0"/>
              </a:rPr>
              <a:t>power </a:t>
            </a:r>
            <a:r>
              <a:rPr lang="en-SG" sz="4000" b="1" dirty="0" smtClean="0">
                <a:solidFill>
                  <a:schemeClr val="bg1"/>
                </a:solidFill>
                <a:effectLst>
                  <a:outerShdw blurRad="38100" dist="38100" dir="2700000" algn="tl">
                    <a:srgbClr val="000000">
                      <a:alpha val="43137"/>
                    </a:srgbClr>
                  </a:outerShdw>
                </a:effectLst>
                <a:latin typeface="Arial Narrow" panose="020B0606020202030204" pitchFamily="34" charset="0"/>
              </a:rPr>
              <a:t>of faith in a family</a:t>
            </a:r>
            <a:endParaRPr lang="en-SG" sz="4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3" name="TextBox 2"/>
          <p:cNvSpPr txBox="1"/>
          <p:nvPr/>
        </p:nvSpPr>
        <p:spPr>
          <a:xfrm>
            <a:off x="5167980" y="2198027"/>
            <a:ext cx="6822408" cy="1815882"/>
          </a:xfrm>
          <a:prstGeom prst="rect">
            <a:avLst/>
          </a:prstGeom>
          <a:no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b="1" dirty="0" smtClean="0">
                <a:solidFill>
                  <a:srgbClr val="FFFF00"/>
                </a:solidFill>
                <a:latin typeface="Arial Narrow" panose="020B0606020202030204" pitchFamily="34" charset="0"/>
              </a:rPr>
              <a:t>Malachi 4:6 </a:t>
            </a:r>
            <a:r>
              <a:rPr lang="en-SG" sz="2800" dirty="0" smtClean="0">
                <a:solidFill>
                  <a:schemeClr val="bg1"/>
                </a:solidFill>
                <a:latin typeface="Arial Narrow" panose="020B0606020202030204" pitchFamily="34" charset="0"/>
              </a:rPr>
              <a:t>He will turn the hearts of the parents </a:t>
            </a:r>
            <a:br>
              <a:rPr lang="en-SG" sz="2800" dirty="0" smtClean="0">
                <a:solidFill>
                  <a:schemeClr val="bg1"/>
                </a:solidFill>
                <a:latin typeface="Arial Narrow" panose="020B0606020202030204" pitchFamily="34" charset="0"/>
              </a:rPr>
            </a:br>
            <a:r>
              <a:rPr lang="en-SG" sz="2800" dirty="0" smtClean="0">
                <a:solidFill>
                  <a:schemeClr val="bg1"/>
                </a:solidFill>
                <a:latin typeface="Arial Narrow" panose="020B0606020202030204" pitchFamily="34" charset="0"/>
              </a:rPr>
              <a:t>to their children, and the hearts of the children to their parents; or else I will come and strike the land with total destruction.”</a:t>
            </a:r>
            <a:endParaRPr lang="en-SG" sz="2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2295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432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4660489" y="1783612"/>
            <a:ext cx="7318889" cy="2616101"/>
          </a:xfrm>
          <a:prstGeom prst="rect">
            <a:avLst/>
          </a:prstGeom>
          <a:solidFill>
            <a:schemeClr val="bg1"/>
          </a:solidFill>
          <a:scene3d>
            <a:camera prst="orthographicFront"/>
            <a:lightRig rig="threePt" dir="t"/>
          </a:scene3d>
          <a:sp3d>
            <a:bevelT w="254000" h="254000" prst="softRound"/>
            <a:bevelB w="254000" h="254000"/>
          </a:sp3d>
        </p:spPr>
        <p:txBody>
          <a:bodyPr wrap="square" rtlCol="0">
            <a:spAutoFit/>
          </a:bodyPr>
          <a:lstStyle/>
          <a:p>
            <a:pPr algn="ctr">
              <a:spcBef>
                <a:spcPts val="24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600" i="1" dirty="0" smtClean="0">
                <a:solidFill>
                  <a:srgbClr val="C00000"/>
                </a:solidFill>
                <a:latin typeface="Georgia" panose="02040502050405020303" pitchFamily="18" charset="0"/>
                <a:cs typeface="Times New Roman" panose="02020603050405020304" pitchFamily="18" charset="0"/>
              </a:rPr>
              <a:t>Believing Parents praying </a:t>
            </a:r>
            <a:br>
              <a:rPr lang="en-SG" sz="3600" i="1" dirty="0" smtClean="0">
                <a:solidFill>
                  <a:srgbClr val="C00000"/>
                </a:solidFill>
                <a:latin typeface="Georgia" panose="02040502050405020303" pitchFamily="18" charset="0"/>
                <a:cs typeface="Times New Roman" panose="02020603050405020304" pitchFamily="18" charset="0"/>
              </a:rPr>
            </a:br>
            <a:r>
              <a:rPr lang="en-SG" sz="3600" i="1" dirty="0" smtClean="0">
                <a:solidFill>
                  <a:srgbClr val="C00000"/>
                </a:solidFill>
                <a:latin typeface="Georgia" panose="02040502050405020303" pitchFamily="18" charset="0"/>
                <a:cs typeface="Times New Roman" panose="02020603050405020304" pitchFamily="18" charset="0"/>
              </a:rPr>
              <a:t>for Unbelieving Children and </a:t>
            </a:r>
            <a:br>
              <a:rPr lang="en-SG" sz="3600" i="1" dirty="0" smtClean="0">
                <a:solidFill>
                  <a:srgbClr val="C00000"/>
                </a:solidFill>
                <a:latin typeface="Georgia" panose="02040502050405020303" pitchFamily="18" charset="0"/>
                <a:cs typeface="Times New Roman" panose="02020603050405020304" pitchFamily="18" charset="0"/>
              </a:rPr>
            </a:br>
            <a:r>
              <a:rPr lang="en-SG" sz="3600" i="1" dirty="0" smtClean="0">
                <a:solidFill>
                  <a:srgbClr val="C00000"/>
                </a:solidFill>
                <a:latin typeface="Georgia" panose="02040502050405020303" pitchFamily="18" charset="0"/>
                <a:cs typeface="Times New Roman" panose="02020603050405020304" pitchFamily="18" charset="0"/>
              </a:rPr>
              <a:t>Believing Children.</a:t>
            </a:r>
          </a:p>
          <a:p>
            <a:pPr algn="ctr">
              <a:spcBef>
                <a:spcPts val="24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600" i="1" dirty="0" smtClean="0">
                <a:solidFill>
                  <a:srgbClr val="000066"/>
                </a:solidFill>
                <a:latin typeface="Georgia" panose="02040502050405020303" pitchFamily="18" charset="0"/>
                <a:cs typeface="Times New Roman" panose="02020603050405020304" pitchFamily="18" charset="0"/>
              </a:rPr>
              <a:t>Praying for Unbelieving Parents.</a:t>
            </a:r>
            <a:endParaRPr lang="en-SG" sz="3600" i="1" dirty="0">
              <a:solidFill>
                <a:srgbClr val="000066"/>
              </a:solidFill>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009248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1404257"/>
            <a:ext cx="12192000" cy="407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p:cNvSpPr txBox="1"/>
          <p:nvPr/>
        </p:nvSpPr>
        <p:spPr>
          <a:xfrm>
            <a:off x="6498770" y="1417185"/>
            <a:ext cx="5491617" cy="4031873"/>
          </a:xfrm>
          <a:prstGeom prst="rect">
            <a:avLst/>
          </a:prstGeom>
          <a:noFill/>
        </p:spPr>
        <p:txBody>
          <a:bodyPr wrap="square" rtlCol="0">
            <a:spAutoFit/>
          </a:bodyPr>
          <a:lstStyle/>
          <a:p>
            <a:pPr>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200" b="1" dirty="0" smtClean="0">
                <a:solidFill>
                  <a:schemeClr val="accent1">
                    <a:lumMod val="50000"/>
                  </a:schemeClr>
                </a:solidFill>
                <a:latin typeface="Arial Narrow" panose="020B0606020202030204" pitchFamily="34" charset="0"/>
              </a:rPr>
              <a:t>Deuteronomy 6:6-7</a:t>
            </a:r>
            <a:endParaRPr lang="en-SG" sz="3200" b="1" dirty="0" smtClean="0">
              <a:solidFill>
                <a:schemeClr val="accent1">
                  <a:lumMod val="50000"/>
                </a:schemeClr>
              </a:solidFill>
              <a:latin typeface="Arial Narrow" panose="020B0606020202030204" pitchFamily="34" charset="0"/>
            </a:endParaRPr>
          </a:p>
          <a:p>
            <a:pPr>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3200" b="1" dirty="0">
                <a:solidFill>
                  <a:schemeClr val="accent1">
                    <a:lumMod val="50000"/>
                  </a:schemeClr>
                </a:solidFill>
                <a:latin typeface="Arial Narrow" panose="020B0606020202030204" pitchFamily="34" charset="0"/>
              </a:rPr>
              <a:t>6 </a:t>
            </a:r>
            <a:r>
              <a:rPr lang="en-SG" sz="3200" dirty="0">
                <a:solidFill>
                  <a:schemeClr val="accent1">
                    <a:lumMod val="50000"/>
                  </a:schemeClr>
                </a:solidFill>
                <a:latin typeface="Arial Narrow" panose="020B0606020202030204" pitchFamily="34" charset="0"/>
              </a:rPr>
              <a:t>These commandments that I give you today are to be on your hearts. </a:t>
            </a:r>
            <a:r>
              <a:rPr lang="en-SG" sz="3200" b="1" dirty="0">
                <a:solidFill>
                  <a:schemeClr val="accent1">
                    <a:lumMod val="50000"/>
                  </a:schemeClr>
                </a:solidFill>
                <a:latin typeface="Arial Narrow" panose="020B0606020202030204" pitchFamily="34" charset="0"/>
              </a:rPr>
              <a:t>7 </a:t>
            </a:r>
            <a:r>
              <a:rPr lang="en-SG" sz="3200" dirty="0">
                <a:solidFill>
                  <a:schemeClr val="accent1">
                    <a:lumMod val="50000"/>
                  </a:schemeClr>
                </a:solidFill>
                <a:latin typeface="Arial Narrow" panose="020B0606020202030204" pitchFamily="34" charset="0"/>
              </a:rPr>
              <a:t>Impress them on your children. Talk about them when you sit at home and when you walk along the road, when you lie down and when you get up.</a:t>
            </a:r>
          </a:p>
        </p:txBody>
      </p:sp>
      <p:pic>
        <p:nvPicPr>
          <p:cNvPr id="3074" name="Picture 2" descr="http://www.kingjamesbibleonline.org/Inspirational-Images/large/Deuteronomy_6-7.jpg"/>
          <p:cNvPicPr>
            <a:picLocks noChangeAspect="1" noChangeArrowheads="1"/>
          </p:cNvPicPr>
          <p:nvPr/>
        </p:nvPicPr>
        <p:blipFill rotWithShape="1">
          <a:blip r:embed="rId2">
            <a:extLst>
              <a:ext uri="{28A0092B-C50C-407E-A947-70E740481C1C}">
                <a14:useLocalDpi xmlns:a14="http://schemas.microsoft.com/office/drawing/2010/main" val="0"/>
              </a:ext>
            </a:extLst>
          </a:blip>
          <a:srcRect l="3288" t="2670" r="3061" b="38283"/>
          <a:stretch/>
        </p:blipFill>
        <p:spPr bwMode="auto">
          <a:xfrm>
            <a:off x="0" y="1426030"/>
            <a:ext cx="6422572" cy="404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879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israel365.com/wp-content/uploads/2014/06/6-11-600x400.png"/>
          <p:cNvPicPr>
            <a:picLocks noChangeAspect="1" noChangeArrowheads="1"/>
          </p:cNvPicPr>
          <p:nvPr/>
        </p:nvPicPr>
        <p:blipFill rotWithShape="1">
          <a:blip r:embed="rId2">
            <a:extLst>
              <a:ext uri="{28A0092B-C50C-407E-A947-70E740481C1C}">
                <a14:useLocalDpi xmlns:a14="http://schemas.microsoft.com/office/drawing/2010/main" val="0"/>
              </a:ext>
            </a:extLst>
          </a:blip>
          <a:srcRect b="8857"/>
          <a:stretch/>
        </p:blipFill>
        <p:spPr bwMode="auto">
          <a:xfrm>
            <a:off x="-1" y="0"/>
            <a:ext cx="12192001" cy="68194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613" y="400436"/>
            <a:ext cx="11772899" cy="769441"/>
          </a:xfrm>
          <a:prstGeom prst="rect">
            <a:avLst/>
          </a:prstGeom>
          <a:noFill/>
        </p:spPr>
        <p:txBody>
          <a:bodyPr wrap="square" rtlCol="0">
            <a:spAutoFit/>
          </a:bodyPr>
          <a:lstStyle/>
          <a:p>
            <a:pPr>
              <a:spcBef>
                <a:spcPts val="24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4400" b="1" dirty="0" smtClean="0">
                <a:solidFill>
                  <a:prstClr val="white"/>
                </a:solidFill>
                <a:effectLst>
                  <a:outerShdw blurRad="38100" dist="38100" dir="2700000" algn="tl">
                    <a:srgbClr val="000000">
                      <a:alpha val="43137"/>
                    </a:srgbClr>
                  </a:outerShdw>
                </a:effectLst>
                <a:latin typeface="Arial Narrow" panose="020B0606020202030204" pitchFamily="34" charset="0"/>
              </a:rPr>
              <a:t>CONCLUSION</a:t>
            </a:r>
            <a:endParaRPr lang="en-SG" sz="44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3" name="TextBox 2"/>
          <p:cNvSpPr txBox="1"/>
          <p:nvPr/>
        </p:nvSpPr>
        <p:spPr>
          <a:xfrm>
            <a:off x="201613" y="3678463"/>
            <a:ext cx="11788775" cy="646331"/>
          </a:xfrm>
          <a:prstGeom prst="rect">
            <a:avLst/>
          </a:prstGeom>
          <a:no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600" b="1" dirty="0" smtClean="0">
                <a:solidFill>
                  <a:srgbClr val="FFFF00"/>
                </a:solidFill>
                <a:effectLst>
                  <a:outerShdw blurRad="38100" dist="38100" dir="2700000" algn="tl">
                    <a:srgbClr val="000000">
                      <a:alpha val="43137"/>
                    </a:srgbClr>
                  </a:outerShdw>
                </a:effectLst>
                <a:latin typeface="Arial Narrow" panose="020B0606020202030204" pitchFamily="34" charset="0"/>
              </a:rPr>
              <a:t>Deuteronomy 6:10-11 </a:t>
            </a:r>
            <a:r>
              <a:rPr lang="en-SG" sz="3600" dirty="0" smtClean="0">
                <a:solidFill>
                  <a:prstClr val="white"/>
                </a:solidFill>
                <a:effectLst>
                  <a:outerShdw blurRad="38100" dist="38100" dir="2700000" algn="tl">
                    <a:srgbClr val="000000">
                      <a:alpha val="43137"/>
                    </a:srgbClr>
                  </a:outerShdw>
                </a:effectLst>
                <a:latin typeface="Arial Narrow" panose="020B0606020202030204" pitchFamily="34" charset="0"/>
              </a:rPr>
              <a:t>… and olive groves you did not plant …</a:t>
            </a:r>
            <a:endParaRPr lang="en-SG" sz="3600"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872683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israel365.com/wp-content/uploads/2014/06/6-11-600x400.png"/>
          <p:cNvPicPr>
            <a:picLocks noChangeAspect="1" noChangeArrowheads="1"/>
          </p:cNvPicPr>
          <p:nvPr/>
        </p:nvPicPr>
        <p:blipFill rotWithShape="1">
          <a:blip r:embed="rId2">
            <a:extLst>
              <a:ext uri="{28A0092B-C50C-407E-A947-70E740481C1C}">
                <a14:useLocalDpi xmlns:a14="http://schemas.microsoft.com/office/drawing/2010/main" val="0"/>
              </a:ext>
            </a:extLst>
          </a:blip>
          <a:srcRect b="8857"/>
          <a:stretch/>
        </p:blipFill>
        <p:spPr bwMode="auto">
          <a:xfrm>
            <a:off x="-1" y="0"/>
            <a:ext cx="12192001" cy="68194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613" y="400436"/>
            <a:ext cx="11772899" cy="769441"/>
          </a:xfrm>
          <a:prstGeom prst="rect">
            <a:avLst/>
          </a:prstGeom>
          <a:noFill/>
        </p:spPr>
        <p:txBody>
          <a:bodyPr wrap="square" rtlCol="0">
            <a:spAutoFit/>
          </a:bodyPr>
          <a:lstStyle/>
          <a:p>
            <a:pPr>
              <a:spcBef>
                <a:spcPts val="24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4400" b="1" dirty="0" smtClean="0">
                <a:solidFill>
                  <a:prstClr val="white"/>
                </a:solidFill>
                <a:effectLst>
                  <a:outerShdw blurRad="38100" dist="38100" dir="2700000" algn="tl">
                    <a:srgbClr val="000000">
                      <a:alpha val="43137"/>
                    </a:srgbClr>
                  </a:outerShdw>
                </a:effectLst>
                <a:latin typeface="Arial Narrow" panose="020B0606020202030204" pitchFamily="34" charset="0"/>
              </a:rPr>
              <a:t>CONCLUSION</a:t>
            </a:r>
            <a:endParaRPr lang="en-SG" sz="44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3" name="TextBox 2"/>
          <p:cNvSpPr txBox="1"/>
          <p:nvPr/>
        </p:nvSpPr>
        <p:spPr>
          <a:xfrm>
            <a:off x="201613" y="3441680"/>
            <a:ext cx="11788775" cy="2554545"/>
          </a:xfrm>
          <a:prstGeom prst="rect">
            <a:avLst/>
          </a:prstGeom>
          <a:no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smtClean="0">
                <a:solidFill>
                  <a:srgbClr val="FFFF00"/>
                </a:solidFill>
                <a:effectLst>
                  <a:outerShdw blurRad="38100" dist="38100" dir="2700000" algn="tl">
                    <a:srgbClr val="000000">
                      <a:alpha val="43137"/>
                    </a:srgbClr>
                  </a:outerShdw>
                </a:effectLst>
                <a:latin typeface="Arial Narrow" panose="020B0606020202030204" pitchFamily="34" charset="0"/>
              </a:rPr>
              <a:t>Deuteronomy 6:11-12</a:t>
            </a:r>
          </a:p>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a:solidFill>
                  <a:srgbClr val="FFFF00"/>
                </a:solidFill>
                <a:effectLst>
                  <a:outerShdw blurRad="38100" dist="38100" dir="2700000" algn="tl">
                    <a:srgbClr val="000000">
                      <a:alpha val="43137"/>
                    </a:srgbClr>
                  </a:outerShdw>
                </a:effectLst>
                <a:latin typeface="Arial Narrow" panose="020B0606020202030204" pitchFamily="34" charset="0"/>
              </a:rPr>
              <a:t>11 </a:t>
            </a:r>
            <a:r>
              <a:rPr lang="en-SG" sz="3200" dirty="0">
                <a:solidFill>
                  <a:prstClr val="white"/>
                </a:solidFill>
                <a:effectLst>
                  <a:outerShdw blurRad="38100" dist="38100" dir="2700000" algn="tl">
                    <a:srgbClr val="000000">
                      <a:alpha val="43137"/>
                    </a:srgbClr>
                  </a:outerShdw>
                </a:effectLst>
                <a:latin typeface="Arial Narrow" panose="020B0606020202030204" pitchFamily="34" charset="0"/>
              </a:rPr>
              <a:t>houses filled with all kinds of good things you did not provide, wells you did not dig, and vineyards and olive groves you did not plant—then when you eat and are satisfied, </a:t>
            </a:r>
            <a:r>
              <a:rPr lang="en-SG" sz="3200" b="1" dirty="0">
                <a:solidFill>
                  <a:srgbClr val="FFFF00"/>
                </a:solidFill>
                <a:effectLst>
                  <a:outerShdw blurRad="38100" dist="38100" dir="2700000" algn="tl">
                    <a:srgbClr val="000000">
                      <a:alpha val="43137"/>
                    </a:srgbClr>
                  </a:outerShdw>
                </a:effectLst>
                <a:latin typeface="Arial Narrow" panose="020B0606020202030204" pitchFamily="34" charset="0"/>
              </a:rPr>
              <a:t>12</a:t>
            </a:r>
            <a:r>
              <a:rPr lang="en-SG" sz="3200" dirty="0">
                <a:solidFill>
                  <a:prstClr val="white"/>
                </a:solidFill>
                <a:effectLst>
                  <a:outerShdw blurRad="38100" dist="38100" dir="2700000" algn="tl">
                    <a:srgbClr val="000000">
                      <a:alpha val="43137"/>
                    </a:srgbClr>
                  </a:outerShdw>
                </a:effectLst>
                <a:latin typeface="Arial Narrow" panose="020B0606020202030204" pitchFamily="34" charset="0"/>
              </a:rPr>
              <a:t> be careful that you do not forget the Lord, who brought you out of Egypt, out of the land of slavery.</a:t>
            </a:r>
          </a:p>
        </p:txBody>
      </p:sp>
    </p:spTree>
    <p:extLst>
      <p:ext uri="{BB962C8B-B14F-4D97-AF65-F5344CB8AC3E}">
        <p14:creationId xmlns:p14="http://schemas.microsoft.com/office/powerpoint/2010/main" val="2455094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225143" y="400436"/>
            <a:ext cx="6766832" cy="769441"/>
          </a:xfrm>
          <a:prstGeom prst="rect">
            <a:avLst/>
          </a:prstGeom>
          <a:noFill/>
        </p:spPr>
        <p:txBody>
          <a:bodyPr wrap="square" rtlCol="0">
            <a:spAutoFit/>
          </a:bodyPr>
          <a:lstStyle/>
          <a:p>
            <a:pPr>
              <a:spcBef>
                <a:spcPts val="24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4400" b="1" dirty="0" smtClean="0">
                <a:solidFill>
                  <a:schemeClr val="bg1"/>
                </a:solidFill>
                <a:effectLst/>
                <a:latin typeface="Arial Narrow" panose="020B0606020202030204" pitchFamily="34" charset="0"/>
              </a:rPr>
              <a:t>CONCLUSION</a:t>
            </a:r>
            <a:endParaRPr lang="en-SG" sz="4400" b="1" dirty="0">
              <a:solidFill>
                <a:schemeClr val="bg1"/>
              </a:solidFill>
              <a:effectLst/>
              <a:latin typeface="Arial Narrow" panose="020B0606020202030204" pitchFamily="34" charset="0"/>
            </a:endParaRPr>
          </a:p>
        </p:txBody>
      </p:sp>
      <p:sp>
        <p:nvSpPr>
          <p:cNvPr id="3" name="TextBox 2"/>
          <p:cNvSpPr txBox="1"/>
          <p:nvPr/>
        </p:nvSpPr>
        <p:spPr>
          <a:xfrm>
            <a:off x="5257800" y="1362512"/>
            <a:ext cx="6734175" cy="2539157"/>
          </a:xfrm>
          <a:prstGeom prst="rect">
            <a:avLst/>
          </a:prstGeom>
          <a:noFill/>
        </p:spPr>
        <p:txBody>
          <a:bodyPr wrap="square" rtlCol="0">
            <a:spAutoFit/>
          </a:bodyPr>
          <a:lstStyle/>
          <a:p>
            <a:pPr>
              <a:spcBef>
                <a:spcPts val="1800"/>
              </a:spcBef>
              <a:buFont typeface="Arial" panose="020B0604020202020204" pitchFamily="34" charset="0"/>
              <a:buChar cha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600" dirty="0" smtClean="0">
                <a:solidFill>
                  <a:schemeClr val="bg1"/>
                </a:solidFill>
                <a:latin typeface="Arial Narrow" panose="020B0606020202030204" pitchFamily="34" charset="0"/>
              </a:rPr>
              <a:t> 	</a:t>
            </a:r>
            <a:r>
              <a:rPr lang="en-SG" sz="3600" dirty="0" smtClean="0">
                <a:solidFill>
                  <a:schemeClr val="accent1">
                    <a:lumMod val="60000"/>
                    <a:lumOff val="40000"/>
                  </a:schemeClr>
                </a:solidFill>
                <a:latin typeface="Arial Narrow" panose="020B0606020202030204" pitchFamily="34" charset="0"/>
              </a:rPr>
              <a:t>Point your family back to God.</a:t>
            </a:r>
          </a:p>
          <a:p>
            <a:pPr>
              <a:spcBef>
                <a:spcPts val="1800"/>
              </a:spcBef>
              <a:buFont typeface="Arial" panose="020B0604020202020204" pitchFamily="34" charset="0"/>
              <a:buChar cha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600" dirty="0">
                <a:solidFill>
                  <a:schemeClr val="bg1"/>
                </a:solidFill>
                <a:latin typeface="Arial Narrow" panose="020B0606020202030204" pitchFamily="34" charset="0"/>
              </a:rPr>
              <a:t> </a:t>
            </a:r>
            <a:r>
              <a:rPr lang="en-SG" sz="3600" dirty="0" smtClean="0">
                <a:solidFill>
                  <a:schemeClr val="bg1"/>
                </a:solidFill>
                <a:latin typeface="Arial Narrow" panose="020B0606020202030204" pitchFamily="34" charset="0"/>
              </a:rPr>
              <a:t>	</a:t>
            </a:r>
            <a:r>
              <a:rPr lang="en-SG" sz="3600" dirty="0" smtClean="0">
                <a:solidFill>
                  <a:schemeClr val="accent2">
                    <a:lumMod val="20000"/>
                    <a:lumOff val="80000"/>
                  </a:schemeClr>
                </a:solidFill>
                <a:latin typeface="Arial Narrow" panose="020B0606020202030204" pitchFamily="34" charset="0"/>
              </a:rPr>
              <a:t>Do not try to be the perfect parent 			but do make it your goal to be </a:t>
            </a:r>
            <a:br>
              <a:rPr lang="en-SG" sz="3600" dirty="0" smtClean="0">
                <a:solidFill>
                  <a:schemeClr val="accent2">
                    <a:lumMod val="20000"/>
                    <a:lumOff val="80000"/>
                  </a:schemeClr>
                </a:solidFill>
                <a:latin typeface="Arial Narrow" panose="020B0606020202030204" pitchFamily="34" charset="0"/>
              </a:rPr>
            </a:br>
            <a:r>
              <a:rPr lang="en-SG" sz="3600" dirty="0" smtClean="0">
                <a:solidFill>
                  <a:schemeClr val="accent2">
                    <a:lumMod val="20000"/>
                    <a:lumOff val="80000"/>
                  </a:schemeClr>
                </a:solidFill>
                <a:latin typeface="Arial Narrow" panose="020B0606020202030204" pitchFamily="34" charset="0"/>
              </a:rPr>
              <a:t>		a faithful one.</a:t>
            </a:r>
            <a:endParaRPr lang="en-SG" sz="3600" dirty="0">
              <a:solidFill>
                <a:schemeClr val="accent2">
                  <a:lumMod val="20000"/>
                  <a:lumOff val="80000"/>
                </a:schemeClr>
              </a:solidFill>
              <a:latin typeface="Arial Narrow" panose="020B0606020202030204" pitchFamily="34" charset="0"/>
            </a:endParaRPr>
          </a:p>
        </p:txBody>
      </p:sp>
      <p:pic>
        <p:nvPicPr>
          <p:cNvPr id="5122" name="Picture 2" descr="http://102997.agchurches.org/SiteFiles/102997/Content/family_cr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25143" y="4003607"/>
            <a:ext cx="6766832" cy="2123658"/>
          </a:xfrm>
          <a:prstGeom prst="rect">
            <a:avLst/>
          </a:prstGeom>
          <a:noFill/>
        </p:spPr>
        <p:txBody>
          <a:bodyPr wrap="square" rtlCol="0">
            <a:spAutoFit/>
          </a:bodyPr>
          <a:lstStyle/>
          <a:p>
            <a:pPr algn="ctr">
              <a:spcBef>
                <a:spcPts val="2400"/>
              </a:spcBef>
              <a:tabLst>
                <a:tab pos="180975" algn="l"/>
                <a:tab pos="542925" algn="l"/>
                <a:tab pos="714375" algn="l"/>
                <a:tab pos="895350" algn="l"/>
                <a:tab pos="1076325" algn="l"/>
                <a:tab pos="1257300" algn="l"/>
                <a:tab pos="1438275" algn="l"/>
                <a:tab pos="1619250" algn="l"/>
                <a:tab pos="1790700" algn="l"/>
                <a:tab pos="1971675" algn="l"/>
                <a:tab pos="2152650" algn="l"/>
                <a:tab pos="2333625" algn="l"/>
                <a:tab pos="2514600" algn="l"/>
                <a:tab pos="2695575" algn="l"/>
                <a:tab pos="2867025" algn="l"/>
                <a:tab pos="3048000" algn="l"/>
                <a:tab pos="3228975" algn="l"/>
                <a:tab pos="3409950" algn="l"/>
                <a:tab pos="3590925" algn="l"/>
              </a:tabLst>
            </a:pPr>
            <a:r>
              <a:rPr lang="en-SG" sz="6600" b="1" dirty="0" smtClean="0">
                <a:solidFill>
                  <a:srgbClr val="FFFF00"/>
                </a:solidFill>
                <a:effectLst/>
                <a:latin typeface="Arial Narrow" panose="020B0606020202030204" pitchFamily="34" charset="0"/>
              </a:rPr>
              <a:t>Now is the time </a:t>
            </a:r>
            <a:br>
              <a:rPr lang="en-SG" sz="6600" b="1" dirty="0" smtClean="0">
                <a:solidFill>
                  <a:srgbClr val="FFFF00"/>
                </a:solidFill>
                <a:effectLst/>
                <a:latin typeface="Arial Narrow" panose="020B0606020202030204" pitchFamily="34" charset="0"/>
              </a:rPr>
            </a:br>
            <a:r>
              <a:rPr lang="en-SG" sz="6600" b="1" dirty="0" smtClean="0">
                <a:solidFill>
                  <a:srgbClr val="FFFF00"/>
                </a:solidFill>
                <a:effectLst/>
                <a:latin typeface="Arial Narrow" panose="020B0606020202030204" pitchFamily="34" charset="0"/>
              </a:rPr>
              <a:t>to do it!</a:t>
            </a:r>
            <a:endParaRPr lang="en-SG" sz="6600" b="1" dirty="0">
              <a:solidFill>
                <a:srgbClr val="FFFF00"/>
              </a:solidFill>
              <a:effectLst/>
              <a:latin typeface="Arial Narrow" panose="020B0606020202030204" pitchFamily="34" charset="0"/>
            </a:endParaRPr>
          </a:p>
        </p:txBody>
      </p:sp>
    </p:spTree>
    <p:extLst>
      <p:ext uri="{BB962C8B-B14F-4D97-AF65-F5344CB8AC3E}">
        <p14:creationId xmlns:p14="http://schemas.microsoft.com/office/powerpoint/2010/main" val="423357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http://i.huffpost.com/gen/1343128/images/o-HOUSEWIFE-fac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703" y="0"/>
            <a:ext cx="85432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921" y="3007036"/>
            <a:ext cx="5048813" cy="1015663"/>
          </a:xfrm>
          <a:prstGeom prst="rect">
            <a:avLst/>
          </a:prstGeom>
          <a:noFill/>
        </p:spPr>
        <p:txBody>
          <a:bodyPr wrap="square" rtlCol="0">
            <a:spAutoFit/>
          </a:bodyPr>
          <a:lstStyle/>
          <a:p>
            <a:pPr algn="ct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6000" dirty="0" smtClean="0">
                <a:latin typeface="Arial Narrow" panose="020B0606020202030204" pitchFamily="34" charset="0"/>
              </a:rPr>
              <a:t>Perfect Mom</a:t>
            </a:r>
            <a:endParaRPr lang="en-SG" sz="6000" dirty="0">
              <a:latin typeface="Arial Narrow" panose="020B0606020202030204" pitchFamily="34" charset="0"/>
            </a:endParaRPr>
          </a:p>
        </p:txBody>
      </p:sp>
    </p:spTree>
    <p:extLst>
      <p:ext uri="{BB962C8B-B14F-4D97-AF65-F5344CB8AC3E}">
        <p14:creationId xmlns:p14="http://schemas.microsoft.com/office/powerpoint/2010/main" val="2468810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01617" y="2269618"/>
            <a:ext cx="7388886" cy="1015663"/>
          </a:xfrm>
          <a:prstGeom prst="rect">
            <a:avLst/>
          </a:prstGeom>
          <a:noFill/>
        </p:spPr>
        <p:txBody>
          <a:bodyPr wrap="square" rtlCol="0">
            <a:spAutoFit/>
          </a:bodyPr>
          <a:lstStyle/>
          <a:p>
            <a:pPr algn="ct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6000" dirty="0" smtClean="0">
                <a:latin typeface="Arial Narrow" panose="020B0606020202030204" pitchFamily="34" charset="0"/>
              </a:rPr>
              <a:t>Not so Perfect Dad</a:t>
            </a:r>
            <a:endParaRPr lang="en-SG" sz="6000" dirty="0">
              <a:latin typeface="Arial Narrow" panose="020B0606020202030204" pitchFamily="34" charset="0"/>
            </a:endParaRPr>
          </a:p>
        </p:txBody>
      </p:sp>
      <p:pic>
        <p:nvPicPr>
          <p:cNvPr id="3076" name="Picture 4" descr="http://i.huffpost.com/gadgets/slideshows/252778/slide_252778_1567370_f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282" y="0"/>
            <a:ext cx="457471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483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1920" y="2643245"/>
            <a:ext cx="6857641" cy="1015663"/>
          </a:xfrm>
          <a:prstGeom prst="rect">
            <a:avLst/>
          </a:prstGeom>
          <a:noFill/>
        </p:spPr>
        <p:txBody>
          <a:bodyPr wrap="square" rtlCol="0">
            <a:spAutoFit/>
          </a:bodyPr>
          <a:lstStyle/>
          <a:p>
            <a:pPr algn="ct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6000" dirty="0" smtClean="0">
                <a:solidFill>
                  <a:schemeClr val="bg1"/>
                </a:solidFill>
                <a:latin typeface="Arial Narrow" panose="020B0606020202030204" pitchFamily="34" charset="0"/>
              </a:rPr>
              <a:t>Perfect Dad?</a:t>
            </a:r>
            <a:endParaRPr lang="en-SG" sz="6000" dirty="0">
              <a:solidFill>
                <a:schemeClr val="bg1"/>
              </a:solidFill>
              <a:latin typeface="Arial Narrow" panose="020B0606020202030204" pitchFamily="34" charset="0"/>
            </a:endParaRPr>
          </a:p>
        </p:txBody>
      </p:sp>
      <p:pic>
        <p:nvPicPr>
          <p:cNvPr id="2050" name="Picture 2" descr="http://www.armourpublishing.com/wp-content/uploads/2014/10/Daniel_Foo_photo_F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942" y="0"/>
            <a:ext cx="51050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561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56657" y="1389983"/>
            <a:ext cx="9808029" cy="3600986"/>
          </a:xfrm>
          <a:prstGeom prst="rect">
            <a:avLst/>
          </a:prstGeom>
          <a:noFill/>
        </p:spPr>
        <p:txBody>
          <a:bodyPr wrap="square" rtlCol="0">
            <a:spAutoFit/>
          </a:bodyPr>
          <a:lstStyle/>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5400" b="1" dirty="0" smtClean="0">
                <a:latin typeface="Arial Narrow" panose="020B0606020202030204" pitchFamily="34" charset="0"/>
              </a:rPr>
              <a:t>Outline</a:t>
            </a:r>
          </a:p>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4800" b="1" dirty="0" smtClean="0">
                <a:latin typeface="Arial Narrow" panose="020B0606020202030204" pitchFamily="34" charset="0"/>
              </a:rPr>
              <a:t>1. 	</a:t>
            </a:r>
            <a:r>
              <a:rPr lang="en-SG" sz="4800" dirty="0" smtClean="0">
                <a:solidFill>
                  <a:srgbClr val="000066"/>
                </a:solidFill>
                <a:latin typeface="Arial Narrow" panose="020B0606020202030204" pitchFamily="34" charset="0"/>
              </a:rPr>
              <a:t>The </a:t>
            </a:r>
            <a:r>
              <a:rPr lang="en-SG" sz="4800" dirty="0" smtClean="0">
                <a:solidFill>
                  <a:srgbClr val="000066"/>
                </a:solidFill>
                <a:latin typeface="Arial Narrow" panose="020B0606020202030204" pitchFamily="34" charset="0"/>
              </a:rPr>
              <a:t>Burden </a:t>
            </a:r>
            <a:r>
              <a:rPr lang="en-SG" sz="4800" dirty="0" smtClean="0">
                <a:solidFill>
                  <a:srgbClr val="000066"/>
                </a:solidFill>
                <a:latin typeface="Arial Narrow" panose="020B0606020202030204" pitchFamily="34" charset="0"/>
              </a:rPr>
              <a:t>of Parenting</a:t>
            </a:r>
          </a:p>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4800" b="1" dirty="0" smtClean="0">
                <a:latin typeface="Arial Narrow" panose="020B0606020202030204" pitchFamily="34" charset="0"/>
              </a:rPr>
              <a:t>2. 	</a:t>
            </a:r>
            <a:r>
              <a:rPr lang="en-SG" sz="4800" dirty="0" smtClean="0">
                <a:solidFill>
                  <a:srgbClr val="006600"/>
                </a:solidFill>
                <a:latin typeface="Arial Narrow" panose="020B0606020202030204" pitchFamily="34" charset="0"/>
              </a:rPr>
              <a:t>Faithfulness Not Success</a:t>
            </a:r>
          </a:p>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4800" b="1" dirty="0" smtClean="0">
                <a:latin typeface="Arial Narrow" panose="020B0606020202030204" pitchFamily="34" charset="0"/>
              </a:rPr>
              <a:t>3. 	</a:t>
            </a:r>
            <a:r>
              <a:rPr lang="en-SG" sz="4800" dirty="0" smtClean="0">
                <a:solidFill>
                  <a:srgbClr val="C00000"/>
                </a:solidFill>
                <a:latin typeface="Arial Narrow" panose="020B0606020202030204" pitchFamily="34" charset="0"/>
              </a:rPr>
              <a:t>More than Mentors</a:t>
            </a:r>
            <a:endParaRPr lang="en-SG" sz="4800"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11391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1613" y="410268"/>
            <a:ext cx="11772900" cy="769441"/>
          </a:xfrm>
          <a:prstGeom prst="rect">
            <a:avLst/>
          </a:prstGeom>
          <a:noFill/>
        </p:spPr>
        <p:txBody>
          <a:bodyPr wrap="square" rtlCol="0">
            <a:spAutoFit/>
          </a:bodyPr>
          <a:lstStyle/>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4400" b="1" dirty="0" smtClean="0">
                <a:solidFill>
                  <a:schemeClr val="bg1"/>
                </a:solidFill>
                <a:latin typeface="Arial Narrow" panose="020B0606020202030204" pitchFamily="34" charset="0"/>
              </a:rPr>
              <a:t>1. 	The </a:t>
            </a:r>
            <a:r>
              <a:rPr lang="en-SG" sz="4400" b="1" dirty="0" smtClean="0">
                <a:solidFill>
                  <a:schemeClr val="bg1"/>
                </a:solidFill>
                <a:latin typeface="Arial Narrow" panose="020B0606020202030204" pitchFamily="34" charset="0"/>
              </a:rPr>
              <a:t>Burden </a:t>
            </a:r>
            <a:r>
              <a:rPr lang="en-SG" sz="4400" b="1" dirty="0" smtClean="0">
                <a:solidFill>
                  <a:schemeClr val="bg1"/>
                </a:solidFill>
                <a:latin typeface="Arial Narrow" panose="020B0606020202030204" pitchFamily="34" charset="0"/>
              </a:rPr>
              <a:t>of Parenting</a:t>
            </a:r>
            <a:endParaRPr lang="en-SG" sz="4000" dirty="0">
              <a:solidFill>
                <a:schemeClr val="bg1"/>
              </a:solidFill>
              <a:latin typeface="Arial Narrow" panose="020B0606020202030204" pitchFamily="34" charset="0"/>
            </a:endParaRPr>
          </a:p>
        </p:txBody>
      </p:sp>
      <p:grpSp>
        <p:nvGrpSpPr>
          <p:cNvPr id="2" name="Group 1"/>
          <p:cNvGrpSpPr/>
          <p:nvPr/>
        </p:nvGrpSpPr>
        <p:grpSpPr>
          <a:xfrm>
            <a:off x="192088" y="1371600"/>
            <a:ext cx="4654094" cy="4173670"/>
            <a:chOff x="7249885" y="1121229"/>
            <a:chExt cx="4654094" cy="4173670"/>
          </a:xfrm>
        </p:grpSpPr>
        <p:pic>
          <p:nvPicPr>
            <p:cNvPr id="4098" name="Picture 2" descr="http://www.texasenterprise.utexas.edu/sites/texasenterprise.utexas.edu/files/Busy_iStock_000020820597Medium_CR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683" y="1121229"/>
              <a:ext cx="4640296" cy="3581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49885" y="4710124"/>
              <a:ext cx="4648201" cy="584775"/>
            </a:xfrm>
            <a:prstGeom prst="rect">
              <a:avLst/>
            </a:prstGeom>
            <a:noFill/>
          </p:spPr>
          <p:txBody>
            <a:bodyPr wrap="square" rtlCol="0">
              <a:spAutoFit/>
            </a:bodyPr>
            <a:lstStyle/>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smtClean="0">
                  <a:solidFill>
                    <a:schemeClr val="bg1"/>
                  </a:solidFill>
                  <a:latin typeface="Arial Narrow" panose="020B0606020202030204" pitchFamily="34" charset="0"/>
                </a:rPr>
                <a:t>A.  	</a:t>
              </a:r>
              <a:r>
                <a:rPr lang="en-SG" sz="3200" dirty="0" smtClean="0">
                  <a:solidFill>
                    <a:schemeClr val="bg1"/>
                  </a:solidFill>
                  <a:latin typeface="Arial Narrow" panose="020B0606020202030204" pitchFamily="34" charset="0"/>
                </a:rPr>
                <a:t>The busyness of life</a:t>
              </a:r>
              <a:endParaRPr lang="en-SG" sz="3200" dirty="0">
                <a:solidFill>
                  <a:schemeClr val="bg1"/>
                </a:solidFill>
                <a:latin typeface="Arial Narrow" panose="020B0606020202030204" pitchFamily="34" charset="0"/>
              </a:endParaRPr>
            </a:p>
          </p:txBody>
        </p:sp>
      </p:grpSp>
      <p:grpSp>
        <p:nvGrpSpPr>
          <p:cNvPr id="3" name="Group 2"/>
          <p:cNvGrpSpPr/>
          <p:nvPr/>
        </p:nvGrpSpPr>
        <p:grpSpPr>
          <a:xfrm>
            <a:off x="5050971" y="1395865"/>
            <a:ext cx="4103915" cy="4155845"/>
            <a:chOff x="5050971" y="1395865"/>
            <a:chExt cx="4103915" cy="4155845"/>
          </a:xfrm>
        </p:grpSpPr>
        <p:sp>
          <p:nvSpPr>
            <p:cNvPr id="6" name="TextBox 5"/>
            <p:cNvSpPr txBox="1"/>
            <p:nvPr/>
          </p:nvSpPr>
          <p:spPr>
            <a:xfrm>
              <a:off x="5050971" y="4966935"/>
              <a:ext cx="4093029" cy="584775"/>
            </a:xfrm>
            <a:prstGeom prst="rect">
              <a:avLst/>
            </a:prstGeom>
            <a:noFill/>
          </p:spPr>
          <p:txBody>
            <a:bodyPr wrap="square" rtlCol="0">
              <a:spAutoFit/>
            </a:bodyPr>
            <a:lstStyle/>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smtClean="0">
                  <a:solidFill>
                    <a:schemeClr val="bg1"/>
                  </a:solidFill>
                  <a:latin typeface="Arial Narrow" panose="020B0606020202030204" pitchFamily="34" charset="0"/>
                </a:rPr>
                <a:t>B.  	</a:t>
              </a:r>
              <a:r>
                <a:rPr lang="en-SG" sz="3200" dirty="0" smtClean="0">
                  <a:solidFill>
                    <a:schemeClr val="bg1"/>
                  </a:solidFill>
                  <a:latin typeface="Arial Narrow" panose="020B0606020202030204" pitchFamily="34" charset="0"/>
                </a:rPr>
                <a:t>The child trap</a:t>
              </a:r>
              <a:endParaRPr lang="en-SG" sz="3200" dirty="0">
                <a:solidFill>
                  <a:schemeClr val="bg1"/>
                </a:solidFill>
                <a:latin typeface="Arial Narrow" panose="020B0606020202030204" pitchFamily="34" charset="0"/>
              </a:endParaRPr>
            </a:p>
          </p:txBody>
        </p:sp>
        <p:pic>
          <p:nvPicPr>
            <p:cNvPr id="4100" name="Picture 4" descr="http://www.newyorker.com/wp-content/uploads/2008/11/081117_r17906_p646-320-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146" y="1395865"/>
              <a:ext cx="4100740" cy="35571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9263743" y="1368651"/>
            <a:ext cx="2721428" cy="4669060"/>
            <a:chOff x="9263743" y="1368651"/>
            <a:chExt cx="2721428" cy="4669060"/>
          </a:xfrm>
        </p:grpSpPr>
        <p:sp>
          <p:nvSpPr>
            <p:cNvPr id="7" name="TextBox 6"/>
            <p:cNvSpPr txBox="1"/>
            <p:nvPr/>
          </p:nvSpPr>
          <p:spPr>
            <a:xfrm>
              <a:off x="9274629" y="4960493"/>
              <a:ext cx="2710542" cy="1077218"/>
            </a:xfrm>
            <a:prstGeom prst="rect">
              <a:avLst/>
            </a:prstGeom>
            <a:noFill/>
          </p:spPr>
          <p:txBody>
            <a:bodyPr wrap="square" rtlCol="0">
              <a:spAutoFit/>
            </a:bodyPr>
            <a:lstStyle/>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smtClean="0">
                  <a:solidFill>
                    <a:schemeClr val="bg1"/>
                  </a:solidFill>
                  <a:latin typeface="Arial Narrow" panose="020B0606020202030204" pitchFamily="34" charset="0"/>
                </a:rPr>
                <a:t>C.  	</a:t>
              </a:r>
              <a:r>
                <a:rPr lang="en-SG" sz="3200" dirty="0" smtClean="0">
                  <a:solidFill>
                    <a:schemeClr val="bg1"/>
                  </a:solidFill>
                  <a:latin typeface="Arial Narrow" panose="020B0606020202030204" pitchFamily="34" charset="0"/>
                </a:rPr>
                <a:t>The fear of 					failure</a:t>
              </a:r>
              <a:endParaRPr lang="en-SG" sz="3200" dirty="0">
                <a:solidFill>
                  <a:schemeClr val="bg1"/>
                </a:solidFill>
                <a:latin typeface="Arial Narrow" panose="020B0606020202030204" pitchFamily="34" charset="0"/>
              </a:endParaRPr>
            </a:p>
          </p:txBody>
        </p:sp>
        <p:pic>
          <p:nvPicPr>
            <p:cNvPr id="4102" name="Picture 6" descr="http://www.nwafz.com/wp-content/uploads/fear-of-failure.jpg"/>
            <p:cNvPicPr>
              <a:picLocks noChangeAspect="1" noChangeArrowheads="1"/>
            </p:cNvPicPr>
            <p:nvPr/>
          </p:nvPicPr>
          <p:blipFill rotWithShape="1">
            <a:blip r:embed="rId4">
              <a:extLst>
                <a:ext uri="{28A0092B-C50C-407E-A947-70E740481C1C}">
                  <a14:useLocalDpi xmlns:a14="http://schemas.microsoft.com/office/drawing/2010/main" val="0"/>
                </a:ext>
              </a:extLst>
            </a:blip>
            <a:srcRect l="48180"/>
            <a:stretch/>
          </p:blipFill>
          <p:spPr bwMode="auto">
            <a:xfrm>
              <a:off x="9263743" y="1368651"/>
              <a:ext cx="2699657" cy="35843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255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01613" y="421154"/>
            <a:ext cx="11772900" cy="1877437"/>
          </a:xfrm>
          <a:prstGeom prst="rect">
            <a:avLst/>
          </a:prstGeom>
          <a:noFill/>
        </p:spPr>
        <p:txBody>
          <a:bodyPr wrap="square" rtlCol="0">
            <a:spAutoFit/>
          </a:bodyPr>
          <a:lstStyle/>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smtClean="0">
                <a:latin typeface="Arial Narrow" panose="020B0606020202030204" pitchFamily="34" charset="0"/>
              </a:rPr>
              <a:t>C. 	</a:t>
            </a:r>
            <a:r>
              <a:rPr lang="en-SG" sz="3200" dirty="0" smtClean="0">
                <a:latin typeface="Arial Narrow" panose="020B0606020202030204" pitchFamily="34" charset="0"/>
              </a:rPr>
              <a:t>The fear of failure</a:t>
            </a:r>
          </a:p>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dirty="0">
                <a:latin typeface="Arial Narrow" panose="020B0606020202030204" pitchFamily="34" charset="0"/>
              </a:rPr>
              <a:t>	</a:t>
            </a:r>
            <a:r>
              <a:rPr lang="en-SG" sz="3200" dirty="0" smtClean="0">
                <a:latin typeface="Arial Narrow" panose="020B0606020202030204" pitchFamily="34" charset="0"/>
              </a:rPr>
              <a:t>	</a:t>
            </a:r>
            <a:r>
              <a:rPr lang="en-SG" sz="3200" dirty="0">
                <a:latin typeface="Arial Narrow" panose="020B0606020202030204" pitchFamily="34" charset="0"/>
              </a:rPr>
              <a:t>	</a:t>
            </a:r>
            <a:r>
              <a:rPr lang="en-SG" sz="3200" b="1" dirty="0" smtClean="0">
                <a:latin typeface="Arial Narrow" panose="020B0606020202030204" pitchFamily="34" charset="0"/>
              </a:rPr>
              <a:t>Examples of failed parents</a:t>
            </a:r>
            <a:r>
              <a:rPr lang="en-SG" sz="3200" dirty="0" smtClean="0">
                <a:latin typeface="Arial Narrow" panose="020B0606020202030204" pitchFamily="34" charset="0"/>
              </a:rPr>
              <a:t>:</a:t>
            </a:r>
          </a:p>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a:latin typeface="Arial Narrow" panose="020B0606020202030204" pitchFamily="34" charset="0"/>
              </a:rPr>
              <a:t>	</a:t>
            </a:r>
            <a:r>
              <a:rPr lang="en-SG" sz="3200" b="1" dirty="0" smtClean="0">
                <a:latin typeface="Arial Narrow" panose="020B0606020202030204" pitchFamily="34" charset="0"/>
              </a:rPr>
              <a:t>	</a:t>
            </a:r>
            <a:r>
              <a:rPr lang="en-SG" sz="3200" b="1" dirty="0">
                <a:latin typeface="Arial Narrow" panose="020B0606020202030204" pitchFamily="34" charset="0"/>
              </a:rPr>
              <a:t>	</a:t>
            </a:r>
            <a:r>
              <a:rPr lang="en-SG" sz="3200" b="1" dirty="0" err="1" smtClean="0">
                <a:latin typeface="Arial Narrow" panose="020B0606020202030204" pitchFamily="34" charset="0"/>
              </a:rPr>
              <a:t>i</a:t>
            </a:r>
            <a:r>
              <a:rPr lang="en-SG" sz="3200" b="1" dirty="0" smtClean="0">
                <a:latin typeface="Arial Narrow" panose="020B0606020202030204" pitchFamily="34" charset="0"/>
              </a:rPr>
              <a:t>. 		</a:t>
            </a:r>
            <a:r>
              <a:rPr lang="en-SG" sz="3200" b="1" dirty="0" smtClean="0">
                <a:solidFill>
                  <a:srgbClr val="C00000"/>
                </a:solidFill>
                <a:latin typeface="Arial Narrow" panose="020B0606020202030204" pitchFamily="34" charset="0"/>
              </a:rPr>
              <a:t>Eli</a:t>
            </a:r>
            <a:endParaRPr lang="en-SG" sz="3200" b="1" dirty="0">
              <a:solidFill>
                <a:srgbClr val="C00000"/>
              </a:solidFill>
              <a:latin typeface="Arial Narrow" panose="020B0606020202030204" pitchFamily="34" charset="0"/>
            </a:endParaRPr>
          </a:p>
        </p:txBody>
      </p:sp>
      <p:sp>
        <p:nvSpPr>
          <p:cNvPr id="3" name="TextBox 2"/>
          <p:cNvSpPr txBox="1"/>
          <p:nvPr/>
        </p:nvSpPr>
        <p:spPr>
          <a:xfrm>
            <a:off x="201613" y="2658172"/>
            <a:ext cx="11772900" cy="3970318"/>
          </a:xfrm>
          <a:prstGeom prst="rect">
            <a:avLst/>
          </a:prstGeom>
          <a:no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b="1" dirty="0" smtClean="0">
                <a:solidFill>
                  <a:srgbClr val="000066"/>
                </a:solidFill>
                <a:latin typeface="Arial Narrow" panose="020B0606020202030204" pitchFamily="34" charset="0"/>
              </a:rPr>
              <a:t>1 Samuel 2:22-25</a:t>
            </a:r>
            <a:endParaRPr lang="en-SG" sz="2800" dirty="0" smtClean="0">
              <a:solidFill>
                <a:srgbClr val="000066"/>
              </a:solidFill>
              <a:latin typeface="Arial Narrow" panose="020B0606020202030204" pitchFamily="34" charset="0"/>
            </a:endParaRPr>
          </a:p>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b="1" dirty="0" smtClean="0">
                <a:solidFill>
                  <a:srgbClr val="000066"/>
                </a:solidFill>
                <a:latin typeface="Arial Narrow" panose="020B0606020202030204" pitchFamily="34" charset="0"/>
              </a:rPr>
              <a:t>22 </a:t>
            </a:r>
            <a:r>
              <a:rPr lang="en-SG" sz="2800" dirty="0" smtClean="0">
                <a:latin typeface="Arial Narrow" panose="020B0606020202030204" pitchFamily="34" charset="0"/>
              </a:rPr>
              <a:t>Now Eli, who was very old, heard about everything </a:t>
            </a:r>
          </a:p>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dirty="0" smtClean="0">
                <a:latin typeface="Arial Narrow" panose="020B0606020202030204" pitchFamily="34" charset="0"/>
              </a:rPr>
              <a:t>his sons were doing to all Israel and how they slept with the women who served at </a:t>
            </a:r>
          </a:p>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dirty="0" smtClean="0">
                <a:latin typeface="Arial Narrow" panose="020B0606020202030204" pitchFamily="34" charset="0"/>
              </a:rPr>
              <a:t>the entrance to the tent of meeting. </a:t>
            </a:r>
            <a:r>
              <a:rPr lang="en-SG" sz="2800" b="1" dirty="0" smtClean="0">
                <a:solidFill>
                  <a:srgbClr val="000066"/>
                </a:solidFill>
                <a:latin typeface="Arial Narrow" panose="020B0606020202030204" pitchFamily="34" charset="0"/>
              </a:rPr>
              <a:t>23 </a:t>
            </a:r>
            <a:r>
              <a:rPr lang="en-SG" sz="2800" dirty="0" smtClean="0">
                <a:latin typeface="Arial Narrow" panose="020B0606020202030204" pitchFamily="34" charset="0"/>
              </a:rPr>
              <a:t>So he said to them, “Why do you do such things? </a:t>
            </a:r>
          </a:p>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dirty="0" smtClean="0">
                <a:latin typeface="Arial Narrow" panose="020B0606020202030204" pitchFamily="34" charset="0"/>
              </a:rPr>
              <a:t>I hear from all the people about these wicked deeds of yours. </a:t>
            </a:r>
            <a:r>
              <a:rPr lang="en-SG" sz="2800" b="1" dirty="0" smtClean="0">
                <a:solidFill>
                  <a:srgbClr val="000066"/>
                </a:solidFill>
                <a:latin typeface="Arial Narrow" panose="020B0606020202030204" pitchFamily="34" charset="0"/>
              </a:rPr>
              <a:t>24</a:t>
            </a:r>
            <a:r>
              <a:rPr lang="en-SG" sz="2800" b="1" dirty="0" smtClean="0">
                <a:latin typeface="Arial Narrow" panose="020B0606020202030204" pitchFamily="34" charset="0"/>
              </a:rPr>
              <a:t> </a:t>
            </a:r>
            <a:r>
              <a:rPr lang="en-SG" sz="2800" dirty="0" smtClean="0">
                <a:latin typeface="Arial Narrow" panose="020B0606020202030204" pitchFamily="34" charset="0"/>
              </a:rPr>
              <a:t>No, my sons; the report </a:t>
            </a:r>
          </a:p>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dirty="0" smtClean="0">
                <a:latin typeface="Arial Narrow" panose="020B0606020202030204" pitchFamily="34" charset="0"/>
              </a:rPr>
              <a:t>I hear spreading among the Lord’s people is not good. </a:t>
            </a:r>
            <a:r>
              <a:rPr lang="en-SG" sz="2800" b="1" dirty="0" smtClean="0">
                <a:solidFill>
                  <a:srgbClr val="000066"/>
                </a:solidFill>
                <a:latin typeface="Arial Narrow" panose="020B0606020202030204" pitchFamily="34" charset="0"/>
              </a:rPr>
              <a:t>25</a:t>
            </a:r>
            <a:r>
              <a:rPr lang="en-SG" sz="2800" dirty="0" smtClean="0">
                <a:latin typeface="Arial Narrow" panose="020B0606020202030204" pitchFamily="34" charset="0"/>
              </a:rPr>
              <a:t> If one person sins against another, God may mediate for the offender; but if anyone sins against the Lord, who will intercede for them?” His sons, however, did not listen to their father’s rebuke, for it was the Lord’s will to put them to death.</a:t>
            </a:r>
            <a:endParaRPr lang="en-SG" sz="2800" dirty="0">
              <a:latin typeface="Arial Narrow" panose="020B0606020202030204" pitchFamily="34" charset="0"/>
            </a:endParaRPr>
          </a:p>
        </p:txBody>
      </p:sp>
      <p:pic>
        <p:nvPicPr>
          <p:cNvPr id="5122" name="Picture 2" descr="http://www.biblestudywithrandy.com/wp-content/uploads/2015/02/eli-and-sons-W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2010" y="1"/>
            <a:ext cx="5039990" cy="372291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91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1613" y="421154"/>
            <a:ext cx="11772900" cy="1877437"/>
          </a:xfrm>
          <a:prstGeom prst="rect">
            <a:avLst/>
          </a:prstGeom>
          <a:noFill/>
        </p:spPr>
        <p:txBody>
          <a:bodyPr wrap="square" rtlCol="0">
            <a:spAutoFit/>
          </a:bodyPr>
          <a:lstStyle/>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smtClean="0">
                <a:solidFill>
                  <a:schemeClr val="bg1"/>
                </a:solidFill>
                <a:latin typeface="Arial Narrow" panose="020B0606020202030204" pitchFamily="34" charset="0"/>
              </a:rPr>
              <a:t>C. 	</a:t>
            </a:r>
            <a:r>
              <a:rPr lang="en-SG" sz="3200" dirty="0" smtClean="0">
                <a:solidFill>
                  <a:schemeClr val="bg1"/>
                </a:solidFill>
                <a:latin typeface="Arial Narrow" panose="020B0606020202030204" pitchFamily="34" charset="0"/>
              </a:rPr>
              <a:t>The fear of failure</a:t>
            </a:r>
          </a:p>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dirty="0">
                <a:solidFill>
                  <a:schemeClr val="bg1"/>
                </a:solidFill>
                <a:latin typeface="Arial Narrow" panose="020B0606020202030204" pitchFamily="34" charset="0"/>
              </a:rPr>
              <a:t>	</a:t>
            </a:r>
            <a:r>
              <a:rPr lang="en-SG" sz="3200" dirty="0" smtClean="0">
                <a:solidFill>
                  <a:schemeClr val="bg1"/>
                </a:solidFill>
                <a:latin typeface="Arial Narrow" panose="020B0606020202030204" pitchFamily="34" charset="0"/>
              </a:rPr>
              <a:t>	</a:t>
            </a:r>
            <a:r>
              <a:rPr lang="en-SG" sz="3200" dirty="0">
                <a:solidFill>
                  <a:schemeClr val="bg1"/>
                </a:solidFill>
                <a:latin typeface="Arial Narrow" panose="020B0606020202030204" pitchFamily="34" charset="0"/>
              </a:rPr>
              <a:t>	</a:t>
            </a:r>
            <a:r>
              <a:rPr lang="en-SG" sz="3200" b="1" dirty="0" smtClean="0">
                <a:solidFill>
                  <a:schemeClr val="bg1"/>
                </a:solidFill>
                <a:latin typeface="Arial Narrow" panose="020B0606020202030204" pitchFamily="34" charset="0"/>
              </a:rPr>
              <a:t>Examples of failed parents</a:t>
            </a:r>
            <a:r>
              <a:rPr lang="en-SG" sz="3200" dirty="0" smtClean="0">
                <a:solidFill>
                  <a:schemeClr val="bg1"/>
                </a:solidFill>
                <a:latin typeface="Arial Narrow" panose="020B0606020202030204" pitchFamily="34" charset="0"/>
              </a:rPr>
              <a:t>:</a:t>
            </a:r>
          </a:p>
          <a:p>
            <a:pPr>
              <a:spcBef>
                <a:spcPts val="1200"/>
              </a:spcBef>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3200" b="1" dirty="0">
                <a:solidFill>
                  <a:schemeClr val="bg1"/>
                </a:solidFill>
                <a:latin typeface="Arial Narrow" panose="020B0606020202030204" pitchFamily="34" charset="0"/>
              </a:rPr>
              <a:t>	</a:t>
            </a:r>
            <a:r>
              <a:rPr lang="en-SG" sz="3200" b="1" dirty="0" smtClean="0">
                <a:solidFill>
                  <a:schemeClr val="bg1"/>
                </a:solidFill>
                <a:latin typeface="Arial Narrow" panose="020B0606020202030204" pitchFamily="34" charset="0"/>
              </a:rPr>
              <a:t>	</a:t>
            </a:r>
            <a:r>
              <a:rPr lang="en-SG" sz="3200" b="1" dirty="0">
                <a:solidFill>
                  <a:schemeClr val="bg1"/>
                </a:solidFill>
                <a:latin typeface="Arial Narrow" panose="020B0606020202030204" pitchFamily="34" charset="0"/>
              </a:rPr>
              <a:t>	</a:t>
            </a:r>
            <a:r>
              <a:rPr lang="en-SG" sz="3200" b="1" dirty="0" smtClean="0">
                <a:solidFill>
                  <a:schemeClr val="bg1"/>
                </a:solidFill>
                <a:latin typeface="Arial Narrow" panose="020B0606020202030204" pitchFamily="34" charset="0"/>
              </a:rPr>
              <a:t>ii. 	</a:t>
            </a:r>
            <a:r>
              <a:rPr lang="en-SG" sz="3200" b="1" dirty="0" smtClean="0">
                <a:solidFill>
                  <a:srgbClr val="FFFF00"/>
                </a:solidFill>
                <a:latin typeface="Arial Narrow" panose="020B0606020202030204" pitchFamily="34" charset="0"/>
              </a:rPr>
              <a:t>Samuel</a:t>
            </a:r>
            <a:endParaRPr lang="en-SG" sz="3200" b="1" dirty="0">
              <a:solidFill>
                <a:srgbClr val="FFFF00"/>
              </a:solidFill>
              <a:latin typeface="Arial Narrow" panose="020B0606020202030204" pitchFamily="34" charset="0"/>
            </a:endParaRPr>
          </a:p>
        </p:txBody>
      </p:sp>
      <p:sp>
        <p:nvSpPr>
          <p:cNvPr id="3" name="TextBox 2"/>
          <p:cNvSpPr txBox="1"/>
          <p:nvPr/>
        </p:nvSpPr>
        <p:spPr>
          <a:xfrm>
            <a:off x="201613" y="2832338"/>
            <a:ext cx="11772900" cy="1815882"/>
          </a:xfrm>
          <a:prstGeom prst="rect">
            <a:avLst/>
          </a:prstGeom>
          <a:noFill/>
        </p:spPr>
        <p:txBody>
          <a:bodyPr wrap="square" rtlCol="0">
            <a:spAutoFit/>
          </a:bodyPr>
          <a:lstStyle/>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b="1" dirty="0" smtClean="0">
                <a:solidFill>
                  <a:srgbClr val="66CCFF"/>
                </a:solidFill>
                <a:latin typeface="Arial Narrow" panose="020B0606020202030204" pitchFamily="34" charset="0"/>
              </a:rPr>
              <a:t>1 Samuel 8:3 </a:t>
            </a:r>
            <a:r>
              <a:rPr lang="en-SG" sz="2800" dirty="0" smtClean="0">
                <a:solidFill>
                  <a:schemeClr val="bg1"/>
                </a:solidFill>
                <a:latin typeface="Arial Narrow" panose="020B0606020202030204" pitchFamily="34" charset="0"/>
              </a:rPr>
              <a:t>But his sons did not </a:t>
            </a:r>
          </a:p>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dirty="0" smtClean="0">
                <a:solidFill>
                  <a:schemeClr val="bg1"/>
                </a:solidFill>
                <a:latin typeface="Arial Narrow" panose="020B0606020202030204" pitchFamily="34" charset="0"/>
              </a:rPr>
              <a:t>follow his ways. They turned aside </a:t>
            </a:r>
          </a:p>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dirty="0" smtClean="0">
                <a:solidFill>
                  <a:schemeClr val="bg1"/>
                </a:solidFill>
                <a:latin typeface="Arial Narrow" panose="020B0606020202030204" pitchFamily="34" charset="0"/>
              </a:rPr>
              <a:t>after dishonest gain and accepted </a:t>
            </a:r>
          </a:p>
          <a:p>
            <a:pPr>
              <a:tabLst>
                <a:tab pos="180975" algn="l"/>
                <a:tab pos="361950" algn="l"/>
                <a:tab pos="542925" algn="l"/>
                <a:tab pos="714375" algn="l"/>
                <a:tab pos="895350" algn="l"/>
                <a:tab pos="1076325" algn="l"/>
                <a:tab pos="1257300" algn="l"/>
                <a:tab pos="1438275" algn="l"/>
                <a:tab pos="1619250" algn="l"/>
                <a:tab pos="1790700" algn="l"/>
                <a:tab pos="1971675" algn="l"/>
                <a:tab pos="2152650" algn="l"/>
                <a:tab pos="2333625" algn="l"/>
                <a:tab pos="2514600" algn="l"/>
              </a:tabLst>
            </a:pPr>
            <a:r>
              <a:rPr lang="en-SG" sz="2800" dirty="0" smtClean="0">
                <a:solidFill>
                  <a:schemeClr val="bg1"/>
                </a:solidFill>
                <a:latin typeface="Arial Narrow" panose="020B0606020202030204" pitchFamily="34" charset="0"/>
              </a:rPr>
              <a:t>bribes and perverted justice.</a:t>
            </a:r>
            <a:endParaRPr lang="en-SG" sz="2800" dirty="0">
              <a:solidFill>
                <a:schemeClr val="bg1"/>
              </a:solidFill>
              <a:latin typeface="Arial Narrow" panose="020B0606020202030204" pitchFamily="34" charset="0"/>
            </a:endParaRPr>
          </a:p>
        </p:txBody>
      </p:sp>
      <p:pic>
        <p:nvPicPr>
          <p:cNvPr id="6148" name="Picture 4" descr="https://brotherhoodofchristianaggies.files.wordpress.com/2011/06/israel-demands-k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857" y="1164771"/>
            <a:ext cx="6749143" cy="466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41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793</Words>
  <Application>Microsoft Office PowerPoint</Application>
  <PresentationFormat>Custom</PresentationFormat>
  <Paragraphs>74</Paragraphs>
  <Slides>24</Slides>
  <Notes>0</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Teng</dc:creator>
  <cp:lastModifiedBy>JJ</cp:lastModifiedBy>
  <cp:revision>25</cp:revision>
  <cp:lastPrinted>2015-05-16T05:24:50Z</cp:lastPrinted>
  <dcterms:created xsi:type="dcterms:W3CDTF">2015-05-15T21:25:31Z</dcterms:created>
  <dcterms:modified xsi:type="dcterms:W3CDTF">2015-05-16T08:38:51Z</dcterms:modified>
</cp:coreProperties>
</file>