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72"/>
  </p:notesMasterIdLst>
  <p:handoutMasterIdLst>
    <p:handoutMasterId r:id="rId73"/>
  </p:handoutMasterIdLst>
  <p:sldIdLst>
    <p:sldId id="446" r:id="rId5"/>
    <p:sldId id="447" r:id="rId6"/>
    <p:sldId id="448" r:id="rId7"/>
    <p:sldId id="449" r:id="rId8"/>
    <p:sldId id="412" r:id="rId9"/>
    <p:sldId id="426" r:id="rId10"/>
    <p:sldId id="439" r:id="rId11"/>
    <p:sldId id="468" r:id="rId12"/>
    <p:sldId id="472" r:id="rId13"/>
    <p:sldId id="475" r:id="rId14"/>
    <p:sldId id="476" r:id="rId15"/>
    <p:sldId id="453" r:id="rId16"/>
    <p:sldId id="454" r:id="rId17"/>
    <p:sldId id="417" r:id="rId18"/>
    <p:sldId id="256" r:id="rId19"/>
    <p:sldId id="430" r:id="rId20"/>
    <p:sldId id="456" r:id="rId21"/>
    <p:sldId id="432" r:id="rId22"/>
    <p:sldId id="262" r:id="rId23"/>
    <p:sldId id="264" r:id="rId24"/>
    <p:sldId id="268" r:id="rId25"/>
    <p:sldId id="289" r:id="rId26"/>
    <p:sldId id="270" r:id="rId27"/>
    <p:sldId id="271" r:id="rId28"/>
    <p:sldId id="457" r:id="rId29"/>
    <p:sldId id="273" r:id="rId30"/>
    <p:sldId id="275" r:id="rId31"/>
    <p:sldId id="279" r:id="rId32"/>
    <p:sldId id="276" r:id="rId33"/>
    <p:sldId id="450" r:id="rId34"/>
    <p:sldId id="451" r:id="rId35"/>
    <p:sldId id="455" r:id="rId36"/>
    <p:sldId id="277" r:id="rId37"/>
    <p:sldId id="298" r:id="rId38"/>
    <p:sldId id="354" r:id="rId39"/>
    <p:sldId id="355" r:id="rId40"/>
    <p:sldId id="466" r:id="rId41"/>
    <p:sldId id="280" r:id="rId42"/>
    <p:sldId id="282" r:id="rId43"/>
    <p:sldId id="460" r:id="rId44"/>
    <p:sldId id="283" r:id="rId45"/>
    <p:sldId id="359" r:id="rId46"/>
    <p:sldId id="302" r:id="rId47"/>
    <p:sldId id="461" r:id="rId48"/>
    <p:sldId id="284" r:id="rId49"/>
    <p:sldId id="304" r:id="rId50"/>
    <p:sldId id="458" r:id="rId51"/>
    <p:sldId id="462" r:id="rId52"/>
    <p:sldId id="339" r:id="rId53"/>
    <p:sldId id="365" r:id="rId54"/>
    <p:sldId id="340" r:id="rId55"/>
    <p:sldId id="463" r:id="rId56"/>
    <p:sldId id="342" r:id="rId57"/>
    <p:sldId id="437" r:id="rId58"/>
    <p:sldId id="343" r:id="rId59"/>
    <p:sldId id="464" r:id="rId60"/>
    <p:sldId id="324" r:id="rId61"/>
    <p:sldId id="326" r:id="rId62"/>
    <p:sldId id="411" r:id="rId63"/>
    <p:sldId id="445" r:id="rId64"/>
    <p:sldId id="327" r:id="rId65"/>
    <p:sldId id="459" r:id="rId66"/>
    <p:sldId id="465" r:id="rId67"/>
    <p:sldId id="467" r:id="rId68"/>
    <p:sldId id="477" r:id="rId69"/>
    <p:sldId id="483" r:id="rId70"/>
    <p:sldId id="484" r:id="rId71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57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6672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pos="10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C0C"/>
    <a:srgbClr val="00FFFF"/>
    <a:srgbClr val="55220A"/>
    <a:srgbClr val="2C1D22"/>
    <a:srgbClr val="FFFFCC"/>
    <a:srgbClr val="18237C"/>
    <a:srgbClr val="E54802"/>
    <a:srgbClr val="332D1C"/>
    <a:srgbClr val="2F2E3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5332" autoAdjust="0"/>
  </p:normalViewPr>
  <p:slideViewPr>
    <p:cSldViewPr snapToGrid="0" showGuides="1">
      <p:cViewPr varScale="1">
        <p:scale>
          <a:sx n="84" d="100"/>
          <a:sy n="84" d="100"/>
        </p:scale>
        <p:origin x="374" y="82"/>
      </p:cViewPr>
      <p:guideLst>
        <p:guide orient="horz" pos="210"/>
        <p:guide pos="3840"/>
        <p:guide orient="horz" pos="1457"/>
        <p:guide pos="211"/>
        <p:guide pos="6672"/>
        <p:guide orient="horz" pos="618"/>
        <p:guide pos="10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8A8BB-06FB-40CC-A0FB-33C7AF1D0652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FE184-B5EF-4451-97C6-DA55B5F738E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160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937D-83AE-4373-9448-AF05875C93A0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A079F-19D4-4CE5-80FC-47C71D2B80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1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E214E-B1B9-49B9-9E11-5C5D854BC5CF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4637" cy="3727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2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3332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HOW TO PRAY FOR THEM EVERY</a:t>
            </a:r>
            <a:r>
              <a:rPr lang="en-SG" baseline="0" dirty="0"/>
              <a:t>DAY?</a:t>
            </a:r>
          </a:p>
          <a:p>
            <a:r>
              <a:rPr lang="en-SG" dirty="0"/>
              <a:t>MAKE</a:t>
            </a:r>
            <a:r>
              <a:rPr lang="en-SG" baseline="0" dirty="0"/>
              <a:t> MENTION OF THE NAMES BEFORE GOD</a:t>
            </a:r>
          </a:p>
          <a:p>
            <a:endParaRPr lang="en-SG" baseline="0" dirty="0"/>
          </a:p>
          <a:p>
            <a:r>
              <a:rPr lang="en-SG" baseline="0" dirty="0"/>
              <a:t>DO NOT GIVE UP AND KEEP ON PRESSING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6399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945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TO FIND OPPORTUNITY TO COME ALONG WITH THEM TO MEET THEIR FELT NEEDS AND AVAIL</a:t>
            </a:r>
            <a:r>
              <a:rPr lang="en-SG" baseline="0" dirty="0"/>
              <a:t> YOURSELF </a:t>
            </a:r>
            <a:r>
              <a:rPr lang="en-SG" dirty="0"/>
              <a:t>- THIS</a:t>
            </a:r>
            <a:r>
              <a:rPr lang="en-SG" baseline="0" dirty="0"/>
              <a:t> IS EXPRESSION OF LOVE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6512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10</a:t>
            </a:r>
            <a:r>
              <a:rPr lang="en-SG" baseline="0" dirty="0"/>
              <a:t> OUT OF 10 WILL FACE THE PROBLEM COS WE ARE LIVING IN THE FALLEN WORLD – PROBLEM IN THE FAMILY, STRESS, QUARREL WITH NEIGHBOUR, ETC.</a:t>
            </a:r>
          </a:p>
          <a:p>
            <a:endParaRPr lang="en-SG" baseline="0" dirty="0"/>
          </a:p>
          <a:p>
            <a:r>
              <a:rPr lang="en-SG" baseline="0" dirty="0"/>
              <a:t>ASK GOD TO ANOINT AND FOCUS WHAT HE WANTS TO SEE </a:t>
            </a:r>
          </a:p>
          <a:p>
            <a:endParaRPr lang="en-SG" baseline="0" dirty="0"/>
          </a:p>
          <a:p>
            <a:r>
              <a:rPr lang="en-SG" baseline="0" dirty="0"/>
              <a:t>GOD IS LOOKING FOR A MAN AND A WOMAN WHO IS PARTNER WITH HIM SO THAT HE CAN DEMONSTRATE AND EXPAND HIS LOVE AND HIS GRACE TO HIS PEOPLE AND CHURCH</a:t>
            </a:r>
          </a:p>
          <a:p>
            <a:endParaRPr lang="en-SG" baseline="0" dirty="0"/>
          </a:p>
          <a:p>
            <a:r>
              <a:rPr lang="en-SG" baseline="0" dirty="0"/>
              <a:t>NO CONDEMNATION, COMPARISON NOR COMPETION BUT ALWAYS ENCOURAGEMENT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808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THIS IS THE LAST THING TO DO IS TO SHARE THE GOSPEL</a:t>
            </a:r>
          </a:p>
          <a:p>
            <a:r>
              <a:rPr lang="en-SG" dirty="0"/>
              <a:t>WE ARE ALWAYS COME BACK TO THE CROSS</a:t>
            </a:r>
            <a:r>
              <a:rPr lang="en-SG" baseline="0" dirty="0"/>
              <a:t> – TEARING DOWN STRONGHOLD AND WON THE VICTOR’S CROWN AND HIS BLOOD IS VERY POWERFUL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4201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THEY ARE SPIRITUAL BLINDED</a:t>
            </a:r>
            <a:r>
              <a:rPr lang="en-SG" baseline="0" dirty="0"/>
              <a:t> COS DEVIL IS THE DECEIVER</a:t>
            </a:r>
          </a:p>
          <a:p>
            <a:r>
              <a:rPr lang="en-SG" baseline="0" dirty="0"/>
              <a:t>95% TRUTH AND HE PUT 5% DECEPTION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8897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 A DISCIPLE, WE</a:t>
            </a:r>
            <a:r>
              <a:rPr lang="en-SG" baseline="0" dirty="0"/>
              <a:t> CANNOT B</a:t>
            </a:r>
            <a:r>
              <a:rPr lang="en-SG" dirty="0"/>
              <a:t>E IGNORANCE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023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PRAY WITH ACTS 26:18 AS YOUR AIM.</a:t>
            </a:r>
          </a:p>
          <a:p>
            <a:r>
              <a:rPr lang="en-SG" dirty="0"/>
              <a:t>PRAY SPECIFIC PRAYERS</a:t>
            </a:r>
          </a:p>
          <a:p>
            <a:r>
              <a:rPr lang="en-SG" dirty="0"/>
              <a:t>EVERYTHING</a:t>
            </a:r>
            <a:r>
              <a:rPr lang="en-SG" baseline="0" dirty="0"/>
              <a:t> IN LIFE IS INTENTIONAL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6870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E.G. WAR ROOM</a:t>
            </a:r>
          </a:p>
          <a:p>
            <a:r>
              <a:rPr lang="en-SG" dirty="0"/>
              <a:t>SUBMIT TO GOD</a:t>
            </a:r>
            <a:r>
              <a:rPr lang="en-SG" baseline="0" dirty="0"/>
              <a:t> IS TO PRAY AS A PRIEST</a:t>
            </a:r>
          </a:p>
          <a:p>
            <a:r>
              <a:rPr lang="en-SG" baseline="0" dirty="0"/>
              <a:t>RESIST THE DEVIL IS TO ACT AS KING</a:t>
            </a:r>
          </a:p>
          <a:p>
            <a:r>
              <a:rPr lang="en-SG" baseline="0" dirty="0"/>
              <a:t>REBUKE THE DEVIL – HOW? </a:t>
            </a:r>
          </a:p>
          <a:p>
            <a:r>
              <a:rPr lang="en-SG" baseline="0" dirty="0"/>
              <a:t>IMAGINE DEVIL IS LIKE THE BIRD FLYING ABOVE THE HEAD – HOW?</a:t>
            </a:r>
          </a:p>
          <a:p>
            <a:r>
              <a:rPr lang="en-SG" baseline="0" dirty="0"/>
              <a:t>SPEAK FORTH OF YOUR MOUTH WITH AUTHORITY AND IN FAITH AND HASHLY – AUTHORITY IS IN JESUS’ NAME</a:t>
            </a:r>
          </a:p>
          <a:p>
            <a:endParaRPr lang="en-SG" baseline="0" dirty="0"/>
          </a:p>
          <a:p>
            <a:r>
              <a:rPr lang="en-SG" baseline="0" dirty="0"/>
              <a:t>3 SPIRITUAL WEAPONS – NAME OF JESUS, BLOOD OF JESUS AND SWORD OF THE SPIRIT (WORD OF GOD)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079F-19D4-4CE5-80FC-47C71D2B801E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312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214E-B1B9-49B9-9E11-5C5D854BC5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4637" cy="3727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9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066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THE HEART OF GOD IS FOR EVERYONE TO BE SAVED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387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0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68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5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95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713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SALVATION IS BASED ON A REVELATION OF GOD</a:t>
            </a:r>
          </a:p>
          <a:p>
            <a:r>
              <a:rPr lang="en-SG" dirty="0"/>
              <a:t>ROM 1 TO 3 – GOD SPEAKS TO THEM THROUGH CREATION</a:t>
            </a:r>
          </a:p>
          <a:p>
            <a:r>
              <a:rPr lang="en-SG" dirty="0"/>
              <a:t>PSALM</a:t>
            </a:r>
          </a:p>
          <a:p>
            <a:r>
              <a:rPr lang="en-SG" dirty="0"/>
              <a:t>ACT 17</a:t>
            </a:r>
          </a:p>
          <a:p>
            <a:r>
              <a:rPr lang="en-SG" dirty="0"/>
              <a:t>ROM 9:12</a:t>
            </a:r>
            <a:r>
              <a:rPr lang="en-SG" baseline="0" dirty="0"/>
              <a:t> – CONSCIENCE</a:t>
            </a:r>
          </a:p>
          <a:p>
            <a:r>
              <a:rPr lang="en-SG" baseline="0" dirty="0"/>
              <a:t>ECC 3:16 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 judgment, Wickedness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there; and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 righteousness, iniquity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there.</a:t>
            </a:r>
            <a:endParaRPr lang="en-SG" baseline="0" dirty="0"/>
          </a:p>
          <a:p>
            <a:r>
              <a:rPr lang="en-SG" baseline="0" dirty="0"/>
              <a:t>JUDGMENT WILL COME ACCORDING TO SPECIFIC RESPOND TO THE REVELATION TO GOD</a:t>
            </a:r>
          </a:p>
          <a:p>
            <a:r>
              <a:rPr lang="en-SG" baseline="0" dirty="0"/>
              <a:t>GOD REVEALS HIMSELF TO MAN ALL THE TIME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55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SALVATION IS BASED ON A REVELATION OF GOD</a:t>
            </a:r>
          </a:p>
          <a:p>
            <a:r>
              <a:rPr lang="en-SG" dirty="0"/>
              <a:t>ROM 1 TO 3 – GOD SPEAKS TO THEM THROUGH CREATION</a:t>
            </a:r>
          </a:p>
          <a:p>
            <a:r>
              <a:rPr lang="en-SG" dirty="0"/>
              <a:t>PSALM</a:t>
            </a:r>
          </a:p>
          <a:p>
            <a:r>
              <a:rPr lang="en-SG" dirty="0"/>
              <a:t>ACT 17</a:t>
            </a:r>
          </a:p>
          <a:p>
            <a:r>
              <a:rPr lang="en-SG" dirty="0"/>
              <a:t>ROM 9:12</a:t>
            </a:r>
            <a:r>
              <a:rPr lang="en-SG" baseline="0" dirty="0"/>
              <a:t> – CONSCIENCE</a:t>
            </a:r>
          </a:p>
          <a:p>
            <a:r>
              <a:rPr lang="en-SG" baseline="0" dirty="0"/>
              <a:t>ECC 3:16 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 judgment, Wickedness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there; and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 righteousness, iniquity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there.</a:t>
            </a:r>
            <a:endParaRPr lang="en-SG" baseline="0" dirty="0"/>
          </a:p>
          <a:p>
            <a:r>
              <a:rPr lang="en-SG" baseline="0" dirty="0"/>
              <a:t>JUDGMENT WILL COME ACCORDING TO SPECIFIC RESPOND TO THE REVELATION TO GOD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000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SALVATION IS BASED ON A REVELATION OF GOD</a:t>
            </a:r>
          </a:p>
          <a:p>
            <a:r>
              <a:rPr lang="en-SG" dirty="0"/>
              <a:t>ROM 1 TO 3 – GOD SPEAKS TO THEM THROUGH CREATION</a:t>
            </a:r>
          </a:p>
          <a:p>
            <a:r>
              <a:rPr lang="en-SG" dirty="0"/>
              <a:t>PSALM</a:t>
            </a:r>
          </a:p>
          <a:p>
            <a:r>
              <a:rPr lang="en-SG" dirty="0"/>
              <a:t>ACT 17</a:t>
            </a:r>
          </a:p>
          <a:p>
            <a:r>
              <a:rPr lang="en-SG" dirty="0"/>
              <a:t>ROM 9:12</a:t>
            </a:r>
            <a:r>
              <a:rPr lang="en-SG" baseline="0" dirty="0"/>
              <a:t> – CONSCIENCE</a:t>
            </a:r>
          </a:p>
          <a:p>
            <a:r>
              <a:rPr lang="en-SG" baseline="0" dirty="0"/>
              <a:t>ECC 3:16 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 judgment, Wickedness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there; and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place of righteousness, iniquity </a:t>
            </a:r>
            <a:r>
              <a:rPr lang="en-SG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SG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there.</a:t>
            </a:r>
            <a:endParaRPr lang="en-SG" baseline="0" dirty="0"/>
          </a:p>
          <a:p>
            <a:r>
              <a:rPr lang="en-SG" baseline="0" dirty="0"/>
              <a:t>JUDGMENT WILL COME ACCORDING TO SPECIFIC RESPOND TO THE REVELATION TO GOD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28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89CB9-D2E4-4A91-9A80-BB3B7FA52BEA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6225" cy="372745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30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005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42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52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A079F-19D4-4CE5-80FC-47C71D2B801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6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6A3F2-AF5A-4E02-8572-89F899FA2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63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6A3F2-AF5A-4E02-8572-89F899FA2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6A3F2-AF5A-4E02-8572-89F899FA2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8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1pPr>
            <a:lvl2pPr marL="742950" indent="-28575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2pPr>
            <a:lvl3pPr marL="11430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3pPr>
            <a:lvl4pPr marL="16002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4pPr>
            <a:lvl5pPr marL="2057400" indent="-228600" algn="ctr"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Font typeface="Wingdings" panose="05000000000000000000" pitchFamily="2" charset="2"/>
              <a:defRPr sz="2600" b="1">
                <a:solidFill>
                  <a:srgbClr val="0033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6A3F2-AF5A-4E02-8572-89F899FA2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12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214E-B1B9-49B9-9E11-5C5D854BC5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4637" cy="3727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3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214E-B1B9-49B9-9E11-5C5D854BC5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4637" cy="3727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4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052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721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3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7" indent="0" algn="ctr">
              <a:buNone/>
              <a:defRPr/>
            </a:lvl2pPr>
            <a:lvl3pPr marL="914332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30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8D52C-C706-4C9D-A001-E63E346E205E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1440-C558-444F-B411-52775EBE0F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3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54FBD-733D-4F1E-AA0F-C92AC5B9094D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0B3EC-4E1B-4DA6-96E4-ADA9045674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9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90039-C2DE-4959-9F35-91D492DE0ECF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5A912-7A8C-4398-A6AB-58D3B51F70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91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EFAC3-D2B8-4057-88C5-B405E1B3C852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6809-6C25-4375-924F-751B1F6D2A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9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DC146-39FB-4DD3-9ACE-84CF4B10E851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1595F-02A7-45F2-AC98-D36D816B30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85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1448F-45EA-4597-A36B-C0FC8A986CAC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1E15-F8EE-4BAB-8EEF-310D14282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09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B4424-C779-4735-8E4B-19A0F71D2BDF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1029-B04B-4F42-B53B-55AA35D49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9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24B3C-2A1B-48AF-857A-F2C8DD9612AD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ABE93-C01B-456A-9003-551DB3C73D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4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297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138D2-2A36-4125-BD67-6EEA46EABA6E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2C0C3-BB8E-4461-B201-7EF01510F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1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1B4C0-6AA7-4471-94CF-68FD89F6FA01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98AF0-15ED-4F9A-9529-E00C241BD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5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280A7-1EDF-4408-BBBE-4739A0627E20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51C4D-9740-416C-A750-A5F0354AE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40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8AE2F-BF07-460B-AEF4-8B3EDB0130A3}" type="datetime1">
              <a:rPr lang="en-US">
                <a:solidFill>
                  <a:srgbClr val="000000"/>
                </a:solidFill>
              </a:rPr>
              <a:pPr/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D6CB5-6C7D-4DF8-9FB1-E8B64C980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7" indent="0" algn="ctr">
              <a:buNone/>
              <a:defRPr/>
            </a:lvl2pPr>
            <a:lvl3pPr marL="914332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30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58D52C-C706-4C9D-A001-E63E346E205E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81440-C558-444F-B411-52775EBE0F5C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97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54FBD-733D-4F1E-AA0F-C92AC5B9094D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E0B3EC-4E1B-4DA6-96E4-ADA90456747B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99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90039-C2DE-4959-9F35-91D492DE0ECF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05A912-7A8C-4398-A6AB-58D3B51F7093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62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EFAC3-D2B8-4057-88C5-B405E1B3C852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96809-6C25-4375-924F-751B1F6D2A85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6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DC146-39FB-4DD3-9ACE-84CF4B10E851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71595F-02A7-45F2-AC98-D36D816B30CE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29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1448F-45EA-4597-A36B-C0FC8A986CAC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B1E15-F8EE-4BAB-8EEF-310D1428268D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66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713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3B4424-C779-4735-8E4B-19A0F71D2BDF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21029-B04B-4F42-B53B-55AA35D49C19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3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24B3C-2A1B-48AF-857A-F2C8DD9612AD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5ABE93-C01B-456A-9003-551DB3C73D78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138D2-2A36-4125-BD67-6EEA46EABA6E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62C0C3-BB8E-4461-B201-7EF01510F3E4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2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F1B4C0-6AA7-4471-94CF-68FD89F6FA01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98AF0-15ED-4F9A-9529-E00C241BDC6E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68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6280A7-1EDF-4408-BBBE-4739A0627E20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751C4D-9740-416C-A750-A5F0354AE92A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38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A8AE2F-BF07-460B-AEF4-8B3EDB0130A3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0D6CB5-6C7D-4DF8-9FB1-E8B64C98031E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71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9770F5F6-C5E8-43A6-B2BB-83BAB0FFCBD8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49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BC203353-174E-410E-A311-8CE3EE75F896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428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1361A395-5BA4-4F96-8C67-429354869127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5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A467FC07-AB43-40AB-980C-EA12AF2A5B3A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0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4367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D6B90435-B308-4A51-93E0-14DB65FAB631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16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B4DE70B8-D31D-4440-8DB9-23F9973CF2EB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900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6EBAEC7A-8260-4E6E-85E4-72DF8453F6B7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66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85DE764A-861A-44EB-8101-62CF389FB14A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57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F193D402-3CF5-48EE-830A-AE42FA26E305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08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42FD2DBF-A567-4BF9-94AD-E3853C03A916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42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D4E5AA5E-44B6-4385-A2B3-1ADBE3B38609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1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421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225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993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050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991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834B3-8158-478A-9DE4-E8E8743D06A1}" type="datetimeFigureOut">
              <a:rPr lang="en-SG" smtClean="0"/>
              <a:t>13/5/2020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0936-37A0-4390-9658-6A13ABF9B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857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8C9B6-FD78-4062-9672-86B388CC99AC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5/13/2020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56A8E-28E2-47AF-A570-5224B7EB8D4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6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4" indent="-2285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7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2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10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B8C9B6-FD78-4062-9672-86B388CC99AC}" type="datetime1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56A8E-28E2-47AF-A570-5224B7EB8D4B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25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4" indent="-2285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7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2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10" indent="-22858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1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680">
                <a:latin typeface="Arial" charset="0"/>
                <a:cs typeface="+mn-cs"/>
              </a:defRPr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36" y="6244591"/>
            <a:ext cx="38595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SzPct val="75000"/>
              <a:buFont typeface="Wingdings" pitchFamily="2" charset="2"/>
              <a:buNone/>
              <a:defRPr sz="1680">
                <a:latin typeface="Arial" charset="0"/>
                <a:cs typeface="+mn-cs"/>
              </a:defRPr>
            </a:lvl1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36" y="6244591"/>
            <a:ext cx="28441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75000"/>
              <a:buFont typeface="Wingdings" pitchFamily="2" charset="2"/>
              <a:buNone/>
              <a:defRPr sz="1680">
                <a:latin typeface="Arial" charset="0"/>
                <a:cs typeface="+mn-cs"/>
              </a:defRPr>
            </a:lvl1pPr>
          </a:lstStyle>
          <a:p>
            <a:pPr marL="0" marR="0" lvl="0" indent="0" algn="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fld id="{8C7509B8-5508-4297-A66A-01E1BB2FD62D}" type="slidenum">
              <a:rPr kumimoji="0" lang="en-US" sz="168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t>‹#›</a:t>
            </a:fld>
            <a:endParaRPr kumimoji="0" lang="en-US" sz="168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3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Char char="•"/>
        <a:defRPr sz="384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Char char="–"/>
        <a:defRPr sz="3360">
          <a:solidFill>
            <a:schemeClr val="tx1"/>
          </a:solidFill>
          <a:latin typeface="+mn-lt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752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6616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1480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6344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E68B-7B89-2A48-B96D-C3738651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3A862F-45F4-CA43-B835-9D10808CD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337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4795" y="337997"/>
            <a:ext cx="11583680" cy="570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Question: </a:t>
            </a:r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Why is the NT believer only a P&amp;K and not a Prophet?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3.</a:t>
            </a:r>
            <a:r>
              <a:rPr lang="en-US" sz="4800" b="1" noProof="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800" noProof="0" dirty="0">
                <a:solidFill>
                  <a:srgbClr val="FFFFCC"/>
                </a:solidFill>
                <a:latin typeface="Arial Narrow" pitchFamily="34" charset="0"/>
              </a:rPr>
              <a:t>Ephesians </a:t>
            </a:r>
            <a:r>
              <a:rPr lang="en-US" sz="4800" noProof="0" dirty="0" smtClean="0">
                <a:solidFill>
                  <a:srgbClr val="FFFFCC"/>
                </a:solidFill>
                <a:latin typeface="Arial Narrow" pitchFamily="34" charset="0"/>
              </a:rPr>
              <a:t>4:11 </a:t>
            </a:r>
            <a:r>
              <a:rPr lang="en-US" sz="4800" noProof="0" dirty="0" smtClean="0">
                <a:solidFill>
                  <a:schemeClr val="bg1"/>
                </a:solidFill>
                <a:latin typeface="Arial Narrow" pitchFamily="34" charset="0"/>
              </a:rPr>
              <a:t>- </a:t>
            </a:r>
            <a:r>
              <a:rPr lang="en-US" sz="4800" noProof="0" dirty="0">
                <a:solidFill>
                  <a:schemeClr val="bg1"/>
                </a:solidFill>
                <a:latin typeface="Arial Narrow" pitchFamily="34" charset="0"/>
              </a:rPr>
              <a:t>5-Fold Office to equip Body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4000" noProof="0" dirty="0">
                <a:solidFill>
                  <a:schemeClr val="bg1"/>
                </a:solidFill>
                <a:latin typeface="Arial Narrow" pitchFamily="34" charset="0"/>
              </a:rPr>
              <a:t>		There are still prophets as </a:t>
            </a:r>
            <a:r>
              <a:rPr lang="en-US" sz="4000" noProof="0" dirty="0" smtClean="0">
                <a:solidFill>
                  <a:schemeClr val="bg1"/>
                </a:solidFill>
                <a:latin typeface="Arial Narrow" pitchFamily="34" charset="0"/>
              </a:rPr>
              <a:t>there </a:t>
            </a:r>
            <a:r>
              <a:rPr lang="en-US" sz="4000" noProof="0" dirty="0">
                <a:solidFill>
                  <a:schemeClr val="bg1"/>
                </a:solidFill>
                <a:latin typeface="Arial Narrow" pitchFamily="34" charset="0"/>
              </a:rPr>
              <a:t>are still evangelists</a:t>
            </a: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 	Every believer to evangelize, but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not every believer holds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		the Office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of an Evangelist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 	Every believer to testify of Jesus </a:t>
            </a:r>
            <a:r>
              <a:rPr lang="en-US" sz="3600" dirty="0">
                <a:solidFill>
                  <a:srgbClr val="00FFFF"/>
                </a:solidFill>
                <a:latin typeface="Arial Narrow" pitchFamily="34" charset="0"/>
              </a:rPr>
              <a:t>(Spirit of Prophecy-Speak 			Forth the </a:t>
            </a:r>
            <a:r>
              <a:rPr lang="en-US" sz="3600" dirty="0" err="1">
                <a:solidFill>
                  <a:srgbClr val="00FFFF"/>
                </a:solidFill>
                <a:latin typeface="Arial Narrow" pitchFamily="34" charset="0"/>
              </a:rPr>
              <a:t>Rhema</a:t>
            </a:r>
            <a:r>
              <a:rPr lang="en-US" sz="3600" dirty="0">
                <a:solidFill>
                  <a:srgbClr val="00FFFF"/>
                </a:solidFill>
                <a:latin typeface="Arial Narrow" pitchFamily="34" charset="0"/>
              </a:rPr>
              <a:t> Word)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, but not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hold 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the Office of a Prophet</a:t>
            </a: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 	General Ministry </a:t>
            </a:r>
            <a:r>
              <a:rPr lang="en-US" sz="3600" dirty="0">
                <a:solidFill>
                  <a:srgbClr val="00FFFF"/>
                </a:solidFill>
                <a:latin typeface="Arial Narrow" pitchFamily="34" charset="0"/>
              </a:rPr>
              <a:t>(every believer) 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-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Special 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Gifting </a:t>
            </a:r>
            <a:r>
              <a:rPr lang="en-US" sz="3600" dirty="0" smtClean="0">
                <a:solidFill>
                  <a:srgbClr val="00FFFF"/>
                </a:solidFill>
                <a:latin typeface="Arial Narrow" pitchFamily="34" charset="0"/>
              </a:rPr>
              <a:t>(some) </a:t>
            </a: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- </a:t>
            </a:r>
            <a:br>
              <a:rPr lang="en-US" sz="36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		Office </a:t>
            </a:r>
            <a:r>
              <a:rPr lang="en-US" sz="3600" dirty="0" smtClean="0">
                <a:solidFill>
                  <a:srgbClr val="00FFFF"/>
                </a:solidFill>
                <a:latin typeface="Arial Narrow" pitchFamily="34" charset="0"/>
              </a:rPr>
              <a:t>(</a:t>
            </a:r>
            <a:r>
              <a:rPr lang="en-US" sz="3600" dirty="0" err="1" smtClean="0">
                <a:solidFill>
                  <a:srgbClr val="00FFFF"/>
                </a:solidFill>
                <a:latin typeface="Arial Narrow" pitchFamily="34" charset="0"/>
              </a:rPr>
              <a:t>EG:B.Graham</a:t>
            </a:r>
            <a:r>
              <a:rPr lang="en-US" sz="3600" dirty="0">
                <a:solidFill>
                  <a:srgbClr val="00FFFF"/>
                </a:solidFill>
                <a:latin typeface="Arial Narrow" pitchFamily="34" charset="0"/>
              </a:rPr>
              <a:t>; </a:t>
            </a:r>
            <a:r>
              <a:rPr lang="en-US" sz="3600" dirty="0" err="1" smtClean="0">
                <a:solidFill>
                  <a:srgbClr val="00FFFF"/>
                </a:solidFill>
                <a:latin typeface="Arial Narrow" pitchFamily="34" charset="0"/>
              </a:rPr>
              <a:t>R.Bonnke</a:t>
            </a:r>
            <a:r>
              <a:rPr lang="en-US" sz="3600" dirty="0" smtClean="0">
                <a:solidFill>
                  <a:srgbClr val="00FFFF"/>
                </a:solidFill>
                <a:latin typeface="Arial Narrow" pitchFamily="34" charset="0"/>
              </a:rPr>
              <a:t>; </a:t>
            </a:r>
            <a:r>
              <a:rPr lang="en-US" sz="3600" dirty="0" err="1" smtClean="0">
                <a:solidFill>
                  <a:srgbClr val="00FFFF"/>
                </a:solidFill>
                <a:latin typeface="Arial Narrow" pitchFamily="34" charset="0"/>
              </a:rPr>
              <a:t>JJohnson</a:t>
            </a:r>
            <a:r>
              <a:rPr lang="en-US" sz="3600" dirty="0" smtClean="0">
                <a:solidFill>
                  <a:srgbClr val="00FFFF"/>
                </a:solidFill>
                <a:latin typeface="Arial Narrow" pitchFamily="34" charset="0"/>
              </a:rPr>
              <a:t>; </a:t>
            </a:r>
            <a:r>
              <a:rPr lang="en-US" sz="3600" dirty="0" err="1" smtClean="0">
                <a:solidFill>
                  <a:srgbClr val="00FFFF"/>
                </a:solidFill>
                <a:latin typeface="Arial Narrow" pitchFamily="34" charset="0"/>
              </a:rPr>
              <a:t>JCahn</a:t>
            </a:r>
            <a:r>
              <a:rPr lang="en-US" sz="3600" dirty="0" smtClean="0">
                <a:solidFill>
                  <a:srgbClr val="00FFFF"/>
                </a:solidFill>
                <a:latin typeface="Arial Narrow" pitchFamily="34" charset="0"/>
              </a:rPr>
              <a:t>)</a:t>
            </a:r>
            <a:endParaRPr lang="en-US" sz="3600" dirty="0">
              <a:solidFill>
                <a:srgbClr val="00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4795" y="337997"/>
            <a:ext cx="11583680" cy="372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Question: </a:t>
            </a:r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Why is the NT believer only a P&amp;K and not a Prophet?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4.</a:t>
            </a:r>
            <a:r>
              <a:rPr lang="en-US" sz="48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 Narrow" pitchFamily="34" charset="0"/>
              </a:rPr>
              <a:t>Nature of Prophecy changed since Pentecost</a:t>
            </a:r>
            <a:endParaRPr lang="en-US" sz="4800" noProof="0" dirty="0">
              <a:solidFill>
                <a:schemeClr val="bg1"/>
              </a:solidFill>
              <a:latin typeface="Arial Narrow" pitchFamily="34" charset="0"/>
            </a:endParaRP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	Every believer has indwelling Holy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Spirit</a:t>
            </a: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	Every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believer can speak forth the Word</a:t>
            </a:r>
            <a:endParaRPr lang="en-US" sz="4400" dirty="0">
              <a:solidFill>
                <a:schemeClr val="bg1"/>
              </a:solidFill>
              <a:latin typeface="Arial Narrow" pitchFamily="34" charset="0"/>
            </a:endParaRPr>
          </a:p>
          <a:p>
            <a:pPr marL="539750"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	</a:t>
            </a:r>
            <a:r>
              <a:rPr lang="en-US" sz="4400" dirty="0" smtClean="0">
                <a:solidFill>
                  <a:schemeClr val="bg1"/>
                </a:solidFill>
                <a:latin typeface="Arial Narrow" pitchFamily="34" charset="0"/>
              </a:rPr>
              <a:t>Every </a:t>
            </a:r>
            <a:r>
              <a:rPr lang="en-US" sz="4400" dirty="0">
                <a:solidFill>
                  <a:schemeClr val="bg1"/>
                </a:solidFill>
                <a:latin typeface="Arial Narrow" pitchFamily="34" charset="0"/>
              </a:rPr>
              <a:t>prophecy must be weighed-tested</a:t>
            </a:r>
          </a:p>
        </p:txBody>
      </p:sp>
    </p:spTree>
    <p:extLst>
      <p:ext uri="{BB962C8B-B14F-4D97-AF65-F5344CB8AC3E}">
        <p14:creationId xmlns:p14="http://schemas.microsoft.com/office/powerpoint/2010/main" val="6875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5353" y="343766"/>
            <a:ext cx="11592263" cy="480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I. 	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 disciple is a Priest &amp; King?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II. 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WHAT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does it mean for a disciple to be a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Priest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III. 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WHAT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does it mean for a disciple to be a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King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IV.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HOW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to be a Priest &amp; King in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reaching out to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 Lost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V. 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HOW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to be a Priest &amp; King to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heal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cast out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demons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take authority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630928" y="441870"/>
            <a:ext cx="436614" cy="2128769"/>
          </a:xfrm>
          <a:prstGeom prst="rightBrace">
            <a:avLst>
              <a:gd name="adj1" fmla="val 43751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077338" y="1152313"/>
            <a:ext cx="1860277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PART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9630928" y="2701315"/>
            <a:ext cx="436614" cy="1218468"/>
          </a:xfrm>
          <a:prstGeom prst="rightBrace">
            <a:avLst>
              <a:gd name="adj1" fmla="val 43751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077338" y="2936180"/>
            <a:ext cx="1860277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PART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9630928" y="4009603"/>
            <a:ext cx="436614" cy="1218468"/>
          </a:xfrm>
          <a:prstGeom prst="rightBrace">
            <a:avLst>
              <a:gd name="adj1" fmla="val 43751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078587" y="4290785"/>
            <a:ext cx="1860277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PART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5354" y="333375"/>
            <a:ext cx="11593512" cy="49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I. 	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 disciple is a Priest &amp; King?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II. 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WHAT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does it mean for a disciple to be a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Priest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III. 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WHAT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does it mean for a disciple to be a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King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IV.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HOW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to be a Priest &amp; King in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reaching out to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/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 Lost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V. 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HOW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to be a Priest &amp; King to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heal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cast out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/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demons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take authority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52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2470" y="3845241"/>
            <a:ext cx="3197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b="1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Backslidden ones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2247" y="343766"/>
            <a:ext cx="7082042" cy="3284031"/>
            <a:chOff x="4677829" y="343765"/>
            <a:chExt cx="7082042" cy="3284031"/>
          </a:xfrm>
        </p:grpSpPr>
        <p:sp>
          <p:nvSpPr>
            <p:cNvPr id="2" name="Rounded Rectangle 1"/>
            <p:cNvSpPr/>
            <p:nvPr/>
          </p:nvSpPr>
          <p:spPr>
            <a:xfrm>
              <a:off x="4677829" y="343765"/>
              <a:ext cx="7082042" cy="3284031"/>
            </a:xfrm>
            <a:prstGeom prst="roundRect">
              <a:avLst/>
            </a:prstGeom>
            <a:solidFill>
              <a:srgbClr val="E63233"/>
            </a:solidFill>
            <a:ln w="381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77829" y="416120"/>
              <a:ext cx="708204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6600" b="1" dirty="0">
                  <a:solidFill>
                    <a:srgbClr val="FFFF00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Share The Gospel</a:t>
              </a:r>
            </a:p>
            <a:p>
              <a:pPr algn="ctr"/>
              <a:r>
                <a:rPr lang="en-SG" sz="6600" b="1" dirty="0">
                  <a:solidFill>
                    <a:schemeClr val="bg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How to reach out </a:t>
              </a:r>
              <a:br>
                <a:rPr lang="en-SG" sz="6600" b="1" dirty="0">
                  <a:solidFill>
                    <a:schemeClr val="bg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</a:br>
              <a:r>
                <a:rPr lang="en-SG" sz="6600" b="1" dirty="0">
                  <a:solidFill>
                    <a:schemeClr val="bg1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to the lost?</a:t>
              </a:r>
              <a:endParaRPr lang="en-SG" sz="4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5354" y="3845241"/>
            <a:ext cx="2561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4800" b="1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Pre-believers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2906857" y="4040136"/>
            <a:ext cx="2015613" cy="1179871"/>
          </a:xfrm>
          <a:prstGeom prst="leftRightArrow">
            <a:avLst/>
          </a:prstGeom>
          <a:solidFill>
            <a:srgbClr val="E632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7046" y="0"/>
            <a:ext cx="8814954" cy="6858000"/>
          </a:xfrm>
          <a:prstGeom prst="rect">
            <a:avLst/>
          </a:prstGeom>
          <a:solidFill>
            <a:srgbClr val="1F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460173" y="1243879"/>
            <a:ext cx="846830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Lord has given us </a:t>
            </a:r>
            <a:r>
              <a:rPr lang="en-SG" sz="60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keys</a:t>
            </a:r>
            <a:r>
              <a:rPr lang="en-SG" sz="60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reach out to the lost:</a:t>
            </a:r>
          </a:p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1. 		</a:t>
            </a:r>
            <a:r>
              <a:rPr lang="en-SG" sz="6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lang="en-SG" sz="60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Evangelism </a:t>
            </a:r>
          </a:p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2. </a:t>
            </a:r>
            <a:r>
              <a:rPr lang="en-SG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	</a:t>
            </a:r>
            <a:r>
              <a:rPr lang="en-SG" sz="6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lang="en-SG" sz="60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Prayers</a:t>
            </a:r>
          </a:p>
        </p:txBody>
      </p:sp>
    </p:spTree>
    <p:extLst>
      <p:ext uri="{BB962C8B-B14F-4D97-AF65-F5344CB8AC3E}">
        <p14:creationId xmlns:p14="http://schemas.microsoft.com/office/powerpoint/2010/main" val="25085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7046" y="0"/>
            <a:ext cx="8814954" cy="6858000"/>
          </a:xfrm>
          <a:prstGeom prst="rect">
            <a:avLst/>
          </a:prstGeom>
          <a:solidFill>
            <a:srgbClr val="1F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460173" y="1243879"/>
            <a:ext cx="846830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Lord has given us </a:t>
            </a:r>
            <a:r>
              <a:rPr lang="en-SG" sz="60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keys</a:t>
            </a:r>
            <a:r>
              <a:rPr lang="en-SG" sz="60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reach out to the lost:</a:t>
            </a:r>
          </a:p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1. 		</a:t>
            </a:r>
            <a:r>
              <a:rPr lang="en-SG" sz="6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lang="en-SG" sz="60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Evangelism </a:t>
            </a:r>
          </a:p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2. </a:t>
            </a:r>
            <a:r>
              <a:rPr lang="en-SG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	</a:t>
            </a:r>
            <a:r>
              <a:rPr lang="en-SG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Strategic Prayers</a:t>
            </a:r>
          </a:p>
        </p:txBody>
      </p:sp>
    </p:spTree>
    <p:extLst>
      <p:ext uri="{BB962C8B-B14F-4D97-AF65-F5344CB8AC3E}">
        <p14:creationId xmlns:p14="http://schemas.microsoft.com/office/powerpoint/2010/main" val="21200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355" y="2655455"/>
            <a:ext cx="1159351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5559425" algn="l"/>
              </a:tabLst>
            </a:pPr>
            <a:r>
              <a:rPr lang="en-SG" sz="35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5 </a:t>
            </a:r>
            <a:r>
              <a:rPr lang="en-SG" sz="35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But whatever house you enter, first say, ‘Peace to this house.’ </a:t>
            </a:r>
            <a:r>
              <a:rPr lang="en-SG" sz="35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6</a:t>
            </a:r>
            <a:r>
              <a:rPr lang="en-SG" sz="35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5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if a son of peace is there, your peace will rest on it; if not, it will return to you. </a:t>
            </a:r>
            <a:r>
              <a:rPr lang="en-SG" sz="35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7</a:t>
            </a:r>
            <a:r>
              <a:rPr lang="en-SG" sz="3500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5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remain in the same house, eating and drinking such things as they give, for the labourer is worthy of his wages. Do not go from house to house. </a:t>
            </a:r>
            <a:r>
              <a:rPr lang="en-SG" sz="35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8</a:t>
            </a:r>
            <a:r>
              <a:rPr lang="en-SG" sz="35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5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Whatever city you enter, and they receive you, eat such things as are set before you. </a:t>
            </a:r>
            <a:r>
              <a:rPr lang="en-SG" sz="35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9</a:t>
            </a:r>
            <a:r>
              <a:rPr lang="en-SG" sz="35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And heal the sick there, and say to them, ‘The kingdom of God has come near to you.’</a:t>
            </a:r>
            <a:endParaRPr lang="en-SG" sz="35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355" y="1791962"/>
            <a:ext cx="11857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5559425" algn="l"/>
              </a:tabLst>
            </a:pP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10:5-9</a:t>
            </a:r>
          </a:p>
        </p:txBody>
      </p:sp>
    </p:spTree>
    <p:extLst>
      <p:ext uri="{BB962C8B-B14F-4D97-AF65-F5344CB8AC3E}">
        <p14:creationId xmlns:p14="http://schemas.microsoft.com/office/powerpoint/2010/main" val="10022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354" y="338634"/>
            <a:ext cx="1159351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1.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	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Evangelism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</a:t>
            </a:r>
            <a:r>
              <a:rPr lang="en-SG" sz="42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	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Find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a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man of peace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bless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him with </a:t>
            </a:r>
            <a:b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				the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Peace of God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353" y="2579536"/>
            <a:ext cx="11295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</a:tabLst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10:6 </a:t>
            </a:r>
            <a: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if a 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son of peace</a:t>
            </a:r>
            <a:r>
              <a:rPr lang="en-SG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is there, </a:t>
            </a:r>
            <a:b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b="1" u="sng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your peace will rest on it</a:t>
            </a:r>
            <a: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; if not, it will return </a:t>
            </a:r>
            <a:b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354" y="4651161"/>
            <a:ext cx="11583121" cy="646331"/>
          </a:xfrm>
          <a:prstGeom prst="rect">
            <a:avLst/>
          </a:prstGeom>
          <a:solidFill>
            <a:srgbClr val="2D303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man of peace is the person who is </a:t>
            </a:r>
            <a:r>
              <a:rPr kumimoji="0" lang="en-SG" sz="36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receptive</a:t>
            </a:r>
            <a:r>
              <a:rPr kumimoji="0" lang="en-SG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to you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745" y="5415414"/>
            <a:ext cx="11583121" cy="1200329"/>
          </a:xfrm>
          <a:prstGeom prst="rect">
            <a:avLst/>
          </a:prstGeom>
          <a:solidFill>
            <a:srgbClr val="2D3035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Therefore, amongst the people you are reaching out, channel your energies towards those who are </a:t>
            </a:r>
            <a:r>
              <a:rPr kumimoji="0" lang="en-SG" sz="36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receptive</a:t>
            </a:r>
            <a:r>
              <a:rPr kumimoji="0" lang="en-SG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to you 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(Man of Peace)</a:t>
            </a:r>
            <a:r>
              <a:rPr kumimoji="0" lang="en-SG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D16B6-3B4B-CD48-8D5B-D4BE4BCA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C9AE9-F967-4B49-8D18-4157392B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33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354" y="2789840"/>
            <a:ext cx="6989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</a:tabLst>
            </a:pPr>
            <a:r>
              <a:rPr lang="en-SG" sz="42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10:7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4200" b="1" u="sng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remain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in the same house, </a:t>
            </a:r>
            <a:r>
              <a:rPr lang="en-SG" sz="4200" b="1" u="sng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eating and drinking</a:t>
            </a:r>
            <a:r>
              <a:rPr lang="en-SG" sz="4200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such things as they give, for the labourer is worthy of his wages.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Do not go from house to house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354" y="343766"/>
            <a:ext cx="11593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The Lord has given us </a:t>
            </a:r>
            <a:r>
              <a:rPr lang="en-SG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2 keys</a:t>
            </a:r>
            <a:r>
              <a:rPr lang="en-SG" sz="4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to reach out to the lost: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1. 	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Evangelism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B.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	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Fellowship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with them - eat and drink with them.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7645" y="5099598"/>
            <a:ext cx="3750830" cy="1569660"/>
          </a:xfrm>
          <a:prstGeom prst="rect">
            <a:avLst/>
          </a:prstGeom>
          <a:solidFill>
            <a:srgbClr val="30211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r">
              <a:tabLst>
                <a:tab pos="357188" algn="l"/>
                <a:tab pos="539750" algn="l"/>
              </a:tabLst>
            </a:pPr>
            <a:r>
              <a:rPr lang="en-SG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Focus-Intentional to win them</a:t>
            </a:r>
          </a:p>
          <a:p>
            <a:pPr algn="r">
              <a:tabLst>
                <a:tab pos="357188" algn="l"/>
                <a:tab pos="539750" algn="l"/>
              </a:tabLst>
            </a:pPr>
            <a:r>
              <a:rPr lang="en-SG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S&amp;L-J-</a:t>
            </a:r>
            <a:r>
              <a:rPr lang="en-SG" sz="2400" b="1" dirty="0" err="1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Ng’sDad</a:t>
            </a:r>
            <a:endParaRPr lang="en-SG" sz="2400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>
              <a:tabLst>
                <a:tab pos="357188" algn="l"/>
                <a:tab pos="539750" algn="l"/>
              </a:tabLst>
            </a:pPr>
            <a:r>
              <a:rPr lang="en-SG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J’s Mom &amp; </a:t>
            </a:r>
            <a:r>
              <a:rPr lang="en-SG" sz="2400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Sis</a:t>
            </a:r>
          </a:p>
          <a:p>
            <a:pPr algn="r">
              <a:tabLst>
                <a:tab pos="357188" algn="l"/>
                <a:tab pos="539750" algn="l"/>
              </a:tabLst>
            </a:pPr>
            <a:r>
              <a:rPr lang="en-SG" sz="2400" b="1" dirty="0" err="1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TL’sDad</a:t>
            </a:r>
            <a:endParaRPr lang="en-SG" sz="2400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4506"/>
            <a:ext cx="12192000" cy="6823399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extBox 7"/>
          <p:cNvSpPr txBox="1"/>
          <p:nvPr/>
        </p:nvSpPr>
        <p:spPr>
          <a:xfrm>
            <a:off x="345354" y="337769"/>
            <a:ext cx="11593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Lord has given us </a:t>
            </a:r>
            <a:r>
              <a:rPr lang="en-SG" sz="42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keys</a:t>
            </a:r>
            <a:r>
              <a:rPr lang="en-SG" sz="42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reach out to the lost: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1. 	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Evangelism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</a:t>
            </a:r>
            <a:r>
              <a:rPr lang="en-SG" sz="4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	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Meet their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felt needs</a:t>
            </a:r>
            <a:r>
              <a:rPr lang="en-SG" sz="42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(minister as priests &amp; kings)</a:t>
            </a:r>
            <a:endParaRPr kumimoji="0" lang="en-SG" sz="4000" b="0" i="0" u="none" strike="noStrike" kern="1200" cap="none" spc="0" normalizeH="0" noProof="0" dirty="0">
              <a:ln>
                <a:noFill/>
              </a:ln>
              <a:solidFill>
                <a:srgbClr val="00FFFF"/>
              </a:solidFill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963" y="2626794"/>
            <a:ext cx="115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</a:tabLst>
            </a:pP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10:1-9</a:t>
            </a:r>
            <a:r>
              <a:rPr lang="en-SG" sz="4400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44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heal the sick</a:t>
            </a:r>
            <a:r>
              <a:rPr lang="en-SG" sz="44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there </a:t>
            </a:r>
            <a:r>
              <a:rPr lang="en-SG" sz="44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 </a:t>
            </a:r>
            <a:r>
              <a:rPr lang="en-SG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(Part 4)</a:t>
            </a:r>
            <a:endParaRPr lang="en-SG" sz="2400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3174" y="5058153"/>
            <a:ext cx="490724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When he is not well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9952" y="3482239"/>
            <a:ext cx="28404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COVID19+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3286" y="3498872"/>
            <a:ext cx="354666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 family situation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378" y="4274397"/>
            <a:ext cx="254332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His marriage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0779" y="4270196"/>
            <a:ext cx="193270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Accident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7376" y="5062025"/>
            <a:ext cx="6155797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Children’s problems in school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3567" y="4270196"/>
            <a:ext cx="3528216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Financial Issues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377" y="3498872"/>
            <a:ext cx="467590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His father hospitalised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22483" y="4270196"/>
            <a:ext cx="307793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Work difficulty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01160" y="5831279"/>
            <a:ext cx="2519004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 Corinthians </a:t>
            </a:r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2:4-5</a:t>
            </a:r>
          </a:p>
          <a:p>
            <a:pPr algn="ctr"/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SACH-FWs</a:t>
            </a:r>
            <a:endParaRPr lang="en-SG" sz="24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06982" y="347398"/>
            <a:ext cx="8031884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This is </a:t>
            </a:r>
            <a:r>
              <a:rPr kumimoji="0" lang="en-SG" sz="54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Power Evangelism</a:t>
            </a:r>
            <a:endParaRPr kumimoji="0" lang="en-SG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6982" y="1524578"/>
            <a:ext cx="80214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</a:tabLst>
            </a:pPr>
            <a:r>
              <a:rPr lang="en-SG" sz="4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4:18 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Spirit of the Lord is upon Me, because He has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anointed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Me to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preach the gospel</a:t>
            </a:r>
            <a:r>
              <a:rPr lang="en-SG" sz="4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the poor; He has sent Me to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heal the broken-hearted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b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proclaim liberty to the captives</a:t>
            </a:r>
            <a:r>
              <a:rPr lang="en-SG" sz="4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recovery of sight to the blind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to </a:t>
            </a:r>
            <a:r>
              <a:rPr lang="en-SG" sz="42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set at liberty those who are oppressed</a:t>
            </a:r>
            <a:r>
              <a:rPr lang="en-SG" sz="4200" b="1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99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6882" y="1494704"/>
            <a:ext cx="88215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Mark 16:15, 17-18,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15 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He said to them, “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Go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into all the world and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preach the gospel to every creature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…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17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 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these signs will follow those who believe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: 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My name they will cast out demons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; …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8 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… they will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lay hands on the sick</a:t>
            </a:r>
            <a:r>
              <a:rPr kumimoji="0" lang="en-SG" sz="3600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they will recover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.”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20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 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they went out and preached everywhere, </a:t>
            </a:r>
            <a:b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Lord working with them and confirming the word through the accompanying signs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Amen.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6882" y="347398"/>
            <a:ext cx="882159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540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This is </a:t>
            </a:r>
            <a:r>
              <a:rPr kumimoji="0" lang="en-SG" sz="54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Power Evangelism</a:t>
            </a:r>
            <a:endParaRPr kumimoji="0" lang="en-SG" sz="5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31" y="0"/>
            <a:ext cx="12172137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4821381" y="2737167"/>
            <a:ext cx="71070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357188" algn="l"/>
                <a:tab pos="539750" algn="l"/>
              </a:tabLst>
            </a:pP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Luke 10:9b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6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say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to them, ‘The </a:t>
            </a:r>
            <a:r>
              <a:rPr lang="en-SG" sz="6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kingdom of God has come near to you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964" y="352921"/>
            <a:ext cx="11593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Lord has given us </a:t>
            </a:r>
            <a:r>
              <a:rPr lang="en-SG" sz="42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keys</a:t>
            </a:r>
            <a:r>
              <a:rPr lang="en-SG" sz="42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reach out to the lost: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1. 	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Relational</a:t>
            </a: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Evangelism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D.		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Share the Gospel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of the Kingdom of God.</a:t>
            </a:r>
          </a:p>
        </p:txBody>
      </p:sp>
    </p:spTree>
    <p:extLst>
      <p:ext uri="{BB962C8B-B14F-4D97-AF65-F5344CB8AC3E}">
        <p14:creationId xmlns:p14="http://schemas.microsoft.com/office/powerpoint/2010/main" val="7807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7046" y="0"/>
            <a:ext cx="8814954" cy="6858000"/>
          </a:xfrm>
          <a:prstGeom prst="rect">
            <a:avLst/>
          </a:prstGeom>
          <a:solidFill>
            <a:srgbClr val="1F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173" y="1243879"/>
            <a:ext cx="846830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The Lord has given us 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2 keys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to reach out to the lost: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1. 		Relational Evangelism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en-SG" sz="6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Prayers</a:t>
            </a:r>
          </a:p>
        </p:txBody>
      </p:sp>
    </p:spTree>
    <p:extLst>
      <p:ext uri="{BB962C8B-B14F-4D97-AF65-F5344CB8AC3E}">
        <p14:creationId xmlns:p14="http://schemas.microsoft.com/office/powerpoint/2010/main" val="16978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354" y="2394817"/>
            <a:ext cx="598271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 before, during </a:t>
            </a:r>
            <a:br>
              <a:rPr kumimoji="0" lang="en-SG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after every </a:t>
            </a:r>
            <a:r>
              <a:rPr kumimoji="0" lang="en-SG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meeting / engagement</a:t>
            </a:r>
            <a:endParaRPr kumimoji="0" lang="en-SG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54" y="342519"/>
            <a:ext cx="1159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</a:t>
            </a:r>
            <a:r>
              <a:rPr lang="en-SG" sz="4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	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</a:t>
            </a:r>
          </a:p>
        </p:txBody>
      </p:sp>
    </p:spTree>
    <p:extLst>
      <p:ext uri="{BB962C8B-B14F-4D97-AF65-F5344CB8AC3E}">
        <p14:creationId xmlns:p14="http://schemas.microsoft.com/office/powerpoint/2010/main" val="42169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0712" y="342519"/>
            <a:ext cx="8528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</a:tabLst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		</a:t>
            </a:r>
            <a:r>
              <a:rPr kumimoji="0" lang="en-SG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</a:tabLst>
              <a:defRPr/>
            </a:pPr>
            <a:r>
              <a:rPr kumimoji="0" lang="en-SG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A</a:t>
            </a:r>
            <a:r>
              <a:rPr kumimoji="0" lang="en-SG" sz="4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	</a:t>
            </a:r>
            <a:r>
              <a:rPr kumimoji="0" lang="en-SG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Know 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understand their </a:t>
            </a:r>
            <a:r>
              <a:rPr kumimoji="0" lang="en-SG" sz="4000" b="1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barriers-</a:t>
            </a:r>
            <a:r>
              <a:rPr kumimoji="0" lang="en-SG" sz="4000" b="1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			</a:t>
            </a:r>
            <a:r>
              <a:rPr kumimoji="0" lang="en-SG" sz="4000" b="1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</a:t>
            </a:r>
            <a:r>
              <a:rPr kumimoji="0" lang="en-SG" sz="4000" b="1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objections</a:t>
            </a:r>
            <a:r>
              <a:rPr kumimoji="0" lang="en-SG" sz="40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coming to the Lord. 					</a:t>
            </a:r>
            <a:r>
              <a:rPr kumimoji="0" lang="en-SG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They 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are </a:t>
            </a:r>
            <a:r>
              <a:rPr kumimoji="0" lang="en-SG" sz="40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ungodly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beliefs 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</a:tabLst>
              <a:defRPr/>
            </a:pPr>
            <a:r>
              <a:rPr lang="en-SG" sz="4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	B. 	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Know the 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truth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in the Word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</a:tabLst>
              <a:defRPr/>
            </a:pPr>
            <a:r>
              <a:rPr kumimoji="0" lang="en-SG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C. 	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Pray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as a Priest.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</a:tabLst>
              <a:defRPr/>
            </a:pPr>
            <a:r>
              <a:rPr lang="en-SG" sz="4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	D. 	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As a King, 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rebuke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the 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specific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lies 					</a:t>
            </a:r>
            <a:r>
              <a:rPr lang="en-SG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and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deceiving </a:t>
            </a:r>
            <a:r>
              <a:rPr lang="en-SG" sz="40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demonic spirits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  <a:endParaRPr kumimoji="0" lang="en-SG" sz="40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4" y="343207"/>
            <a:ext cx="118466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	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A. 	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Know and understand their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barriers-objections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in 						coming to the Lord. They are </a:t>
            </a:r>
            <a:r>
              <a:rPr kumimoji="0" lang="en-SG" sz="4200" b="1" i="0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ungodly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beliefs 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529" y="2658635"/>
            <a:ext cx="9685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Corinthians 4:3-4</a:t>
            </a:r>
          </a:p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3 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But even if our gospel is veiled, it is veiled to those who are perishing, </a:t>
            </a: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 </a:t>
            </a:r>
            <a:r>
              <a:rPr lang="en-SG" sz="4000" b="1" u="sng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whose minds the god of this age has blinded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who do not believe, lest the light of the gospel of the glory of Christ, who is the image of God, should shine on them. </a:t>
            </a:r>
            <a:endParaRPr kumimoji="0" lang="en-SG" sz="40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4" y="355045"/>
            <a:ext cx="1145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	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lang="en-SG" sz="4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	B. 	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Know the </a:t>
            </a:r>
            <a:r>
              <a:rPr lang="en-SG" sz="42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truth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in the Word of God.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7497" y="4379196"/>
            <a:ext cx="8320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</a:pPr>
            <a:r>
              <a:rPr lang="en-SG" sz="42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John 8:32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you shall </a:t>
            </a:r>
            <a:r>
              <a:rPr lang="en-SG" sz="42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know the truth</a:t>
            </a:r>
            <a:r>
              <a:rPr lang="en-SG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2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the truth shall make you free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.”</a:t>
            </a:r>
            <a:endParaRPr kumimoji="0" lang="en-SG" sz="4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6498" y="6201532"/>
            <a:ext cx="8891977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 </a:t>
            </a:r>
            <a:r>
              <a:rPr lang="en-SG" sz="24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Cor</a:t>
            </a:r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10:5-Pray-Declare-Say-Sing </a:t>
            </a:r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what </a:t>
            </a:r>
            <a:r>
              <a:rPr lang="en-SG" sz="2400" b="1" u="sng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Word</a:t>
            </a:r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says vs lies/UGBs-feelings!</a:t>
            </a:r>
            <a:endParaRPr lang="en-SG" sz="24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9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282B-EA16-B64E-928A-2A84C68E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F0720E-6474-B541-BE51-49D366329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65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946" t="13372" r="12066" b="10383"/>
          <a:stretch/>
        </p:blipFill>
        <p:spPr>
          <a:xfrm>
            <a:off x="1596736" y="981075"/>
            <a:ext cx="8998527" cy="5078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9974" y="1218990"/>
            <a:ext cx="2150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prstClr val="black"/>
                </a:solidFill>
                <a:latin typeface="Arial Narrow" panose="020B060602020203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044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uren Daigle - You Say (Lyrics)">
            <a:hlinkClick r:id="" action="ppaction://media"/>
            <a:extLst>
              <a:ext uri="{FF2B5EF4-FFF2-40B4-BE49-F238E27FC236}">
                <a16:creationId xmlns:a16="http://schemas.microsoft.com/office/drawing/2014/main" id="{FBF73548-EFAF-44F0-97B0-0F8EED335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060" y="981074"/>
            <a:ext cx="8967739" cy="50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4" y="342519"/>
            <a:ext cx="11593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	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</a:tabLst>
              <a:defRPr/>
            </a:pP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C. 	</a:t>
            </a:r>
            <a:r>
              <a:rPr lang="en-SG" sz="42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Pray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as a Priest.</a:t>
            </a:r>
            <a:endParaRPr kumimoji="0" lang="en-SG" sz="4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3529" y="2389544"/>
            <a:ext cx="96853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</a:tabLst>
            </a:pPr>
            <a:r>
              <a:rPr lang="en-SG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Acts 26:18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</a:t>
            </a:r>
            <a:r>
              <a:rPr lang="en-SG" sz="4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open their eyes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in order to </a:t>
            </a:r>
            <a:r>
              <a:rPr lang="en-SG" sz="4400" b="1" u="sng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turn them from darkness to light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and </a:t>
            </a:r>
            <a:r>
              <a:rPr lang="en-SG" sz="44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from the power of Satan to God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that they may receive forgiveness of sins and an inheritance among those who are sanctified by faith in </a:t>
            </a:r>
            <a:r>
              <a:rPr lang="en-SG" sz="44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78380" y="6204644"/>
            <a:ext cx="1160486" cy="461665"/>
          </a:xfrm>
          <a:prstGeom prst="rect">
            <a:avLst/>
          </a:prstGeom>
          <a:solidFill>
            <a:srgbClr val="E5480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EC-dad</a:t>
            </a:r>
            <a:endParaRPr lang="en-SG" sz="24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354" y="342519"/>
            <a:ext cx="1159351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2.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	</a:t>
            </a:r>
            <a:r>
              <a:rPr kumimoji="0" lang="en-SG" sz="4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Strategic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Prayers</a:t>
            </a:r>
          </a:p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</a:tabLst>
              <a:defRPr/>
            </a:pP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		</a:t>
            </a:r>
            <a:r>
              <a:rPr lang="en-SG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. 	</a:t>
            </a: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As a King, </a:t>
            </a:r>
            <a:r>
              <a:rPr lang="en-SG" sz="4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rebuke</a:t>
            </a: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the </a:t>
            </a:r>
            <a:r>
              <a:rPr lang="en-SG" sz="4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specific</a:t>
            </a: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lies and </a:t>
            </a:r>
            <a:b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						the deceiving </a:t>
            </a:r>
            <a:r>
              <a:rPr lang="en-SG" sz="4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demonic spirits</a:t>
            </a:r>
            <a:r>
              <a:rPr lang="en-SG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kumimoji="0" lang="en-SG" sz="4200" i="0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354" y="2721450"/>
            <a:ext cx="115831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</a:pPr>
            <a:r>
              <a:rPr kumimoji="0" lang="en-SG" sz="4000" b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 Corinthians 10:4-5 </a:t>
            </a:r>
          </a:p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4 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For the weapons of our warfare are not carnal but mighty </a:t>
            </a:r>
            <a:b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in God for </a:t>
            </a:r>
            <a:r>
              <a:rPr lang="en-SG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pulling down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SG" sz="4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strongholds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r>
              <a:rPr lang="en-SG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casting down </a:t>
            </a:r>
            <a:r>
              <a:rPr lang="en-SG" sz="4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arguments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en-SG" sz="4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every high thing</a:t>
            </a:r>
            <a:r>
              <a:rPr lang="en-SG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that </a:t>
            </a:r>
            <a:r>
              <a:rPr lang="en-SG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exalts itself against the knowledge of God</a:t>
            </a:r>
            <a:r>
              <a:rPr lang="en-SG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, bringing every thought into captivity to the obedience of Christ.</a:t>
            </a:r>
            <a:endParaRPr kumimoji="0" lang="en-SG" sz="4000" b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354" y="342519"/>
            <a:ext cx="1159351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  <a:tab pos="179705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2.	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Prayers - Summary: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  <a:tab pos="179705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A. 	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Know and understand their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barriers-objections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				in coming to the Lord.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				They are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ungodly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beliefs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  <a:tab pos="179705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B. 	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Know the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truth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in the Word of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  <a:tab pos="179705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C. 	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Pray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as a Priest.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7300" algn="l"/>
                <a:tab pos="1433513" algn="l"/>
                <a:tab pos="1611313" algn="l"/>
                <a:tab pos="179705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D.		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As a King,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rebuke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the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specific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lies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					and the deceiving </a:t>
            </a:r>
            <a:r>
              <a:rPr kumimoji="0" lang="en-SG" sz="4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demonic spirits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44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07" y="991659"/>
            <a:ext cx="1159351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into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lies that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</a:t>
            </a:r>
            <a:r>
              <a:rPr lang="en-SG" sz="3200" b="1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state the UGBs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the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</a:t>
            </a:r>
            <a:r>
              <a:rPr lang="en-SG" sz="3200" b="1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Truths countering the UGBs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Holy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Spirit to lead ___ to know the Truth and </a:t>
            </a:r>
            <a:b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be set free from these lies and to come to the saving grace </a:t>
            </a:r>
            <a:b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knowledge of the Lord Jesus Christ.</a:t>
            </a:r>
            <a:endParaRPr lang="en-SG" sz="3800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Sample 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42919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Sample Strategic Prayer (Kingly)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808" y="987135"/>
            <a:ext cx="11593511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demolish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argument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lodged in ___ life,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</a:t>
            </a:r>
            <a:r>
              <a:rPr kumimoji="0" lang="en-SG" sz="3200" b="0" i="0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</a:t>
            </a:r>
            <a:r>
              <a:rPr kumimoji="0" lang="en-SG" sz="3200" b="1" i="0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state the UGBs</a:t>
            </a:r>
            <a:r>
              <a:rPr kumimoji="0" lang="en-SG" sz="3200" b="0" i="0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  <a:endParaRPr kumimoji="0" lang="en-SG" sz="38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6"/>
            <a:ext cx="12192001" cy="6842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3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2" y="342519"/>
            <a:ext cx="11583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  <a:tab pos="2332038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#1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All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religions and philosophies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are the same.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353" y="2489053"/>
            <a:ext cx="11595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John </a:t>
            </a: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14:6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Jesus said to him, “</a:t>
            </a:r>
            <a: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 am the way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b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truth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</a:t>
            </a:r>
            <a:r>
              <a:rPr lang="en-SG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the life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  <a: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 one comes to </a:t>
            </a:r>
            <a:b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Father except through Me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353" y="1494704"/>
            <a:ext cx="946366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Truth: What does the Bible say?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2" y="4591397"/>
            <a:ext cx="11585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000" b="1" i="0" u="none" strike="noStrike" kern="1200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Acts</a:t>
            </a:r>
            <a:r>
              <a:rPr kumimoji="0" lang="en-SG" sz="4000" b="1" i="0" u="none" strike="noStrike" kern="1200" cap="none" spc="0" normalizeH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4:12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Nor is there salvation in any other, for </a:t>
            </a:r>
            <a:b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there is </a:t>
            </a:r>
            <a:r>
              <a:rPr lang="en-SG" sz="4000" b="1" u="sng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 other name</a:t>
            </a:r>
            <a:r>
              <a:rPr lang="en-SG" sz="4000" dirty="0">
                <a:solidFill>
                  <a:srgbClr val="FFC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under heaven given among </a:t>
            </a:r>
            <a:b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men by which we must be saved.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58324" y="6206573"/>
            <a:ext cx="872548" cy="461665"/>
          </a:xfrm>
          <a:prstGeom prst="rect">
            <a:avLst/>
          </a:prstGeom>
          <a:solidFill>
            <a:srgbClr val="A14F2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35436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07" y="991659"/>
            <a:ext cx="11593512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into </a:t>
            </a:r>
            <a:b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lies that “</a:t>
            </a:r>
            <a:r>
              <a:rPr lang="en-SG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all religions and philosophies are the same leading to God</a:t>
            </a: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the </a:t>
            </a:r>
            <a:r>
              <a:rPr lang="en-SG" sz="36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significant differences of each religion and philosophy</a:t>
            </a:r>
            <a:r>
              <a:rPr lang="en-SG" sz="3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Holy</a:t>
            </a:r>
            <a:r>
              <a:rPr kumimoji="0" lang="en-SG" sz="36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Spirit to lead ___ to know the Truth and </a:t>
            </a:r>
            <a:br>
              <a:rPr kumimoji="0" lang="en-SG" sz="36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be set free from these lies and to come to the saving grace and knowledge of the Lord Jesus Christ.</a:t>
            </a:r>
            <a:endParaRPr lang="en-SG" sz="3600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17629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7F97-CD11-D245-9B01-3F0AE3B2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31CBE-5987-C245-8965-B6F4B2394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64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808" y="992074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demolish </a:t>
            </a: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argument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lodged in ___ life,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</a:t>
            </a: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all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religions and philosophies </a:t>
            </a: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are the same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200" b="0" i="0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</a:t>
            </a: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</a:t>
            </a:r>
            <a:b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spirits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operating in ___’s life.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b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  <a:endParaRPr kumimoji="0" lang="en-SG" sz="3800" b="0" i="0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1588" y="6183995"/>
            <a:ext cx="882939" cy="461665"/>
          </a:xfrm>
          <a:prstGeom prst="rect">
            <a:avLst/>
          </a:prstGeom>
          <a:solidFill>
            <a:srgbClr val="12297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404" y="343207"/>
            <a:ext cx="11593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  <a:tab pos="2332038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#2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Money will solve all problems.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There is no need for God.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794" y="2955445"/>
            <a:ext cx="8061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Mark 8:36-37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36</a:t>
            </a:r>
            <a:r>
              <a:rPr lang="en-SG" sz="4400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For what will it profit a man if he </a:t>
            </a:r>
            <a:r>
              <a:rPr lang="en-SG" sz="44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gains the whole world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400" b="1" u="sng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loses his own soul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? </a:t>
            </a:r>
            <a:r>
              <a:rPr lang="en-SG" sz="44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37</a:t>
            </a:r>
            <a:r>
              <a:rPr lang="en-SG" sz="4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Or what will a man give in exchange for his soul?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795" y="1882757"/>
            <a:ext cx="8268263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Truth: What does the Bible say?</a:t>
            </a:r>
          </a:p>
        </p:txBody>
      </p:sp>
    </p:spTree>
    <p:extLst>
      <p:ext uri="{BB962C8B-B14F-4D97-AF65-F5344CB8AC3E}">
        <p14:creationId xmlns:p14="http://schemas.microsoft.com/office/powerpoint/2010/main" val="12443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27" y="342519"/>
            <a:ext cx="8187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  <a:tab pos="2332038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#2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Money will solve all problems. </a:t>
            </a:r>
            <a:r>
              <a:rPr kumimoji="0" lang="en-SG" sz="4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There is no need for God.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0727" y="2843447"/>
            <a:ext cx="81877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Luke 12:20-21</a:t>
            </a:r>
            <a: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20</a:t>
            </a:r>
            <a:r>
              <a:rPr lang="en-SG" sz="3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But God said to him, ‘Fool! </a:t>
            </a:r>
            <a:r>
              <a:rPr lang="en-SG" sz="38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This night your soul will be required of you</a:t>
            </a:r>
            <a: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; then whose will those things be which you have provided?’ </a:t>
            </a:r>
            <a:r>
              <a:rPr lang="en-SG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21</a:t>
            </a:r>
            <a: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“So is he who lays up treasure for himself, and is </a:t>
            </a:r>
            <a:r>
              <a:rPr lang="en-SG" sz="3800" b="1" u="sng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not rich toward God</a:t>
            </a:r>
            <a:r>
              <a:rPr lang="en-SG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.”</a:t>
            </a:r>
            <a:endParaRPr kumimoji="0" lang="en-SG" sz="3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0338" y="1900760"/>
            <a:ext cx="8198137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Truth: What does the Bible say?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5536" y="6259768"/>
            <a:ext cx="882939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20120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964" y="990219"/>
            <a:ext cx="11593512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into 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lies that “</a:t>
            </a:r>
            <a:r>
              <a:rPr lang="en-SG" sz="3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money will solve all problems</a:t>
            </a: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the </a:t>
            </a:r>
            <a:r>
              <a:rPr lang="en-SG" sz="34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truth that money can never buy health</a:t>
            </a: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4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true friendships or peace in our hearts and minds</a:t>
            </a: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  <a:r>
              <a:rPr lang="en-SG" sz="34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that we will leave all our monies behind when we die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Holy Spirit to lead ___ to know the Truth and be set free from these lies and to come to the saving grace and knowledge of </a:t>
            </a:r>
            <a:b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Lord Jesus Christ.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24495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354" y="987135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demolish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argument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lodged in ___ life, that “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money will solve all problems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b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  <a:endParaRPr kumimoji="0" lang="en-SG" sz="38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3" y="342519"/>
            <a:ext cx="11603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#3</a:t>
            </a:r>
            <a:r>
              <a:rPr kumimoji="0" lang="en-SG" sz="4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I’ve been offended by Christians who are hypocrites.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795" y="3927933"/>
            <a:ext cx="115935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Romans 3:10, 23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10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As it is written: </a:t>
            </a:r>
            <a:r>
              <a:rPr lang="en-SG" sz="40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There is none righteous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0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</a:t>
            </a:r>
            <a:r>
              <a:rPr lang="en-SG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not one</a:t>
            </a:r>
            <a:r>
              <a:rPr lang="en-SG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23</a:t>
            </a:r>
            <a:r>
              <a:rPr lang="en-SG" sz="4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for </a:t>
            </a:r>
            <a:r>
              <a:rPr lang="en-SG" sz="4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all have sinned and fall short of the glory of God</a:t>
            </a:r>
            <a:r>
              <a:rPr lang="en-SG" sz="4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352" y="2008375"/>
            <a:ext cx="4865745" cy="14465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Truth: What does the Bible say?</a:t>
            </a:r>
          </a:p>
        </p:txBody>
      </p:sp>
    </p:spTree>
    <p:extLst>
      <p:ext uri="{BB962C8B-B14F-4D97-AF65-F5344CB8AC3E}">
        <p14:creationId xmlns:p14="http://schemas.microsoft.com/office/powerpoint/2010/main" val="5819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07" y="991659"/>
            <a:ext cx="11584368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into 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 that “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Christians are hypocrites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Bef>
                <a:spcPts val="3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that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are all fallen people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there is none righteous including all so-called Christians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we all offend and </a:t>
            </a:r>
            <a:b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hurt each other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we all need Your love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deliverance </a:t>
            </a:r>
            <a:b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healing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10512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07" y="991659"/>
            <a:ext cx="1158436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Lord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38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will You heal his heart from the specific offence of the Christians who have stumbled him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  <a:r>
              <a:rPr lang="en-SG" sz="38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Help him to see his own need for You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Holy Spirit to lead ___ to know the Truth and be set free from these lies and to come to the saving grace and knowledge of the Lord Jesus Christ.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5106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808" y="987135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demolish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argument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lodged in ___ life,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that “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Christians are hypocrites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lang="en-SG" sz="3200" dirty="0">
                <a:solidFill>
                  <a:srgbClr val="00FF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.”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</a:t>
            </a:r>
            <a:r>
              <a:rPr kumimoji="0" lang="en-SG" sz="3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lang="en-SG" sz="3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lang="en-SG" sz="3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 ____ life and speak the light of the Gospel of Jesus Christ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 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  <a:endParaRPr kumimoji="0" lang="en-SG" sz="38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1"/>
            <a:ext cx="12192000" cy="6847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121" y="536345"/>
            <a:ext cx="1159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#4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Christianity is for the westerners.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354" y="3280095"/>
            <a:ext cx="6481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John 3:16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For God so loved </a:t>
            </a:r>
            <a:b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world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that He gave His only begotten Son, that whoever believes in Him should not perish but have everlasting life.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354" y="1411576"/>
            <a:ext cx="5619028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694" y="6219361"/>
            <a:ext cx="882939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785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4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354" y="2893529"/>
            <a:ext cx="115831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 Peter 3:9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Lord is not slack concerning </a:t>
            </a:r>
            <a:b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His promise, as some count slackness, but is longsuffering toward us,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not willing that any </a:t>
            </a:r>
            <a:b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should perish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but that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all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should come </a:t>
            </a:r>
            <a:b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to repentance.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4" y="1484313"/>
            <a:ext cx="11583121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354" y="342519"/>
            <a:ext cx="1159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#4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Christianity is for the westerners.</a:t>
            </a:r>
          </a:p>
        </p:txBody>
      </p:sp>
    </p:spTree>
    <p:extLst>
      <p:ext uri="{BB962C8B-B14F-4D97-AF65-F5344CB8AC3E}">
        <p14:creationId xmlns:p14="http://schemas.microsoft.com/office/powerpoint/2010/main" val="8269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964" y="990219"/>
            <a:ext cx="11593512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into </a:t>
            </a:r>
            <a:b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his heart. 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 that “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Christianity is for </a:t>
            </a:r>
            <a:b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westerners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2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that Your truth is universal and Your love reaches out to all people regardless of race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language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status and background</a:t>
            </a:r>
            <a:r>
              <a:rPr lang="en-SG" sz="3600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2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Holy Spirit to lead ___ to know the Truth and be set free from these lies and to come to the saving grace and knowledge of the Lord Jesus Christ.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4035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08" y="987135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demolish the argument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lodged in ____ life,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that “</a:t>
            </a:r>
            <a:r>
              <a:rPr kumimoji="0" lang="en-SG" sz="38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Christianity is for the westerners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</a:p>
        </p:txBody>
      </p:sp>
    </p:spTree>
    <p:extLst>
      <p:ext uri="{BB962C8B-B14F-4D97-AF65-F5344CB8AC3E}">
        <p14:creationId xmlns:p14="http://schemas.microsoft.com/office/powerpoint/2010/main" val="26787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54" y="342519"/>
            <a:ext cx="1159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#5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Good works are good enough for salvation.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4" y="1249541"/>
            <a:ext cx="1158312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2245512"/>
            <a:ext cx="12192000" cy="4612488"/>
            <a:chOff x="0" y="2245512"/>
            <a:chExt cx="12192000" cy="4612488"/>
          </a:xfrm>
        </p:grpSpPr>
        <p:sp>
          <p:nvSpPr>
            <p:cNvPr id="8" name="Rectangle 7"/>
            <p:cNvSpPr/>
            <p:nvPr/>
          </p:nvSpPr>
          <p:spPr>
            <a:xfrm>
              <a:off x="0" y="2248896"/>
              <a:ext cx="12192000" cy="4609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5354" y="2245512"/>
              <a:ext cx="722036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57188" algn="l"/>
                  <a:tab pos="539750" algn="l"/>
                  <a:tab pos="712788" algn="l"/>
                  <a:tab pos="895350" algn="l"/>
                  <a:tab pos="1079500" algn="l"/>
                </a:tabLst>
                <a:defRPr/>
              </a:pPr>
              <a:r>
                <a:rPr kumimoji="0" lang="en-SG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Isaiah 64:6 </a:t>
              </a:r>
              <a: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But we are all like </a:t>
              </a:r>
              <a:b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</a:br>
              <a: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an unclean thing, and </a:t>
              </a:r>
              <a:r>
                <a:rPr kumimoji="0" lang="en-SG" sz="48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all our righteousness are like filthy rags</a:t>
              </a:r>
              <a: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; We all fade as a leaf, </a:t>
              </a:r>
              <a:b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</a:br>
              <a:r>
                <a:rPr kumimoji="0" lang="en-SG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Narrow" panose="020B0606020202030204" pitchFamily="34" charset="0"/>
                  <a:cs typeface="Calibri" panose="020F0502020204030204" pitchFamily="34" charset="0"/>
                </a:rPr>
                <a:t>and our inequities, like the wind, have taken us away.</a:t>
              </a:r>
            </a:p>
          </p:txBody>
        </p:sp>
        <p:pic>
          <p:nvPicPr>
            <p:cNvPr id="1026" name="Picture 2" descr="Filthy Rags - Community | Faceboo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721" y="2248896"/>
              <a:ext cx="4626279" cy="460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07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354" y="342519"/>
            <a:ext cx="1159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#5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Good works are good enough for salvation.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4136" y="2632810"/>
            <a:ext cx="87447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Ephesians 2:8-9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8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For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by grace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you have been saved through faith, and that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not of yourselves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; it is the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gift of God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9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not of works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lest anyone should boast.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8772" y="1249541"/>
            <a:ext cx="892009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</p:spTree>
    <p:extLst>
      <p:ext uri="{BB962C8B-B14F-4D97-AF65-F5344CB8AC3E}">
        <p14:creationId xmlns:p14="http://schemas.microsoft.com/office/powerpoint/2010/main" val="22121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07" y="990219"/>
            <a:ext cx="1159351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will shine into </a:t>
            </a:r>
            <a:b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 that “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Good works are good enough for salvation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Lord, will You open the eyes of </a:t>
            </a:r>
            <a:b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___ to know that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all have sinned and fall short of Your glory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; </a:t>
            </a:r>
            <a:b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to know that salvation is a gift from You and not something we can earn by our own works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Holy Spirit to lead ___ to know the Truth and be set free from these lies and to come to the saving grace and knowledge of the Lord Jesus Christ.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17806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808" y="991466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demolish the argument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lodged in ___ life, that “</a:t>
            </a:r>
            <a:r>
              <a:rPr kumimoji="0" lang="en-SG" sz="38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Good works are good enough for salvation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</a:p>
        </p:txBody>
      </p:sp>
    </p:spTree>
    <p:extLst>
      <p:ext uri="{BB962C8B-B14F-4D97-AF65-F5344CB8AC3E}">
        <p14:creationId xmlns:p14="http://schemas.microsoft.com/office/powerpoint/2010/main" val="17800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354" y="342519"/>
            <a:ext cx="11593512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#6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If I become a Christian, who is going to pray and offer food to my departed loved ones?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#7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I had promised my relatives to observe prayers and provide offerings to them after their departure. It will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be un-filial to stop doing so.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UGB #8 </a:t>
            </a: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I have bought a niche and would want to have </a:t>
            </a:r>
            <a:b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it placed by the side of my late spouse. If I accept Jesus, then I couldn’t be with my late spouse.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5927" y="5682442"/>
            <a:ext cx="882939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Han</a:t>
            </a:r>
          </a:p>
        </p:txBody>
      </p:sp>
    </p:spTree>
    <p:extLst>
      <p:ext uri="{BB962C8B-B14F-4D97-AF65-F5344CB8AC3E}">
        <p14:creationId xmlns:p14="http://schemas.microsoft.com/office/powerpoint/2010/main" val="16475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354" y="1386754"/>
            <a:ext cx="11583121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Luke 16:22-23, 26, 28-29</a:t>
            </a:r>
          </a:p>
          <a:p>
            <a:pPr lvl="0"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22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So it was that the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beggar died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and was carried by </a:t>
            </a:r>
            <a:b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angels to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Abraham’s bosom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 The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rich man also </a:t>
            </a:r>
            <a:b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died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was buried. 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23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being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torments in Hades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he lifted up his eyes and saw Abraham afar off, and Lazarus in his bosom.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4" y="334622"/>
            <a:ext cx="1158482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</p:spTree>
    <p:extLst>
      <p:ext uri="{BB962C8B-B14F-4D97-AF65-F5344CB8AC3E}">
        <p14:creationId xmlns:p14="http://schemas.microsoft.com/office/powerpoint/2010/main" val="13778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354" y="3270583"/>
            <a:ext cx="116041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Luke 16:22-23, 26, 28-29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26</a:t>
            </a:r>
            <a:r>
              <a:rPr lang="en-SG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GB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And besides all this, between us and you there </a:t>
            </a:r>
            <a:r>
              <a:rPr lang="en-GB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is a </a:t>
            </a:r>
            <a:r>
              <a:rPr lang="en-GB" sz="4200" b="1" u="sng" dirty="0">
                <a:solidFill>
                  <a:srgbClr val="FF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great gulf fixed</a:t>
            </a:r>
            <a:r>
              <a:rPr lang="en-GB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GB" sz="4200" b="1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so that those who want to pass </a:t>
            </a:r>
            <a:r>
              <a:rPr lang="en-GB" sz="42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from </a:t>
            </a:r>
            <a:r>
              <a:rPr lang="en-GB" sz="4200" b="1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here to you cannot</a:t>
            </a:r>
            <a:r>
              <a:rPr lang="en-GB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GB" sz="4200" b="1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nor can those from there pass to us</a:t>
            </a:r>
            <a:r>
              <a:rPr lang="en-GB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.’</a:t>
            </a:r>
            <a:endParaRPr lang="en-SG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54" y="334622"/>
            <a:ext cx="11583121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66560" y="6209404"/>
            <a:ext cx="882939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Han</a:t>
            </a:r>
          </a:p>
        </p:txBody>
      </p:sp>
    </p:spTree>
    <p:extLst>
      <p:ext uri="{BB962C8B-B14F-4D97-AF65-F5344CB8AC3E}">
        <p14:creationId xmlns:p14="http://schemas.microsoft.com/office/powerpoint/2010/main" val="3128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45354" y="3592189"/>
            <a:ext cx="11584368" cy="19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Then He appointed twelve, that they might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be with 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and that He might send them out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to preach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and to have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power to heal sicknesses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and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to cast out demons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…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5354" y="2544290"/>
            <a:ext cx="11584369" cy="132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Mark 3:14-15</a:t>
            </a:r>
          </a:p>
        </p:txBody>
      </p:sp>
    </p:spTree>
    <p:extLst>
      <p:ext uri="{BB962C8B-B14F-4D97-AF65-F5344CB8AC3E}">
        <p14:creationId xmlns:p14="http://schemas.microsoft.com/office/powerpoint/2010/main" val="17415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07" y="1385507"/>
            <a:ext cx="115846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Luke 16:22-23, 26, 28-29</a:t>
            </a:r>
          </a:p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28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for I have </a:t>
            </a:r>
            <a:r>
              <a:rPr lang="en-SG" sz="42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five brothers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that he may </a:t>
            </a:r>
            <a:r>
              <a:rPr lang="en-SG" sz="42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testify to them, lest they also come to this place of torment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.’ </a:t>
            </a:r>
            <a:b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29</a:t>
            </a:r>
            <a:r>
              <a:rPr lang="en-SG" sz="4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Abraham said to him, ‘</a:t>
            </a:r>
            <a:r>
              <a:rPr lang="en-SG" sz="42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They have Moses and </a:t>
            </a:r>
            <a:br>
              <a:rPr lang="en-SG" sz="42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2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prophets</a:t>
            </a:r>
            <a:r>
              <a:rPr lang="en-SG" sz="42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; let them hear them.’ </a:t>
            </a:r>
            <a:endParaRPr kumimoji="0" lang="en-SG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54" y="334622"/>
            <a:ext cx="11593512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Truth: What does the Bible say?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5857" y="6209919"/>
            <a:ext cx="882939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Han</a:t>
            </a:r>
          </a:p>
        </p:txBody>
      </p:sp>
    </p:spTree>
    <p:extLst>
      <p:ext uri="{BB962C8B-B14F-4D97-AF65-F5344CB8AC3E}">
        <p14:creationId xmlns:p14="http://schemas.microsoft.com/office/powerpoint/2010/main" val="5590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964" y="984641"/>
            <a:ext cx="1159351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Lord, we pray for ___ that the light of Your truth </a:t>
            </a:r>
            <a:b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will shine into his heart.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to dismantle the lies:</a:t>
            </a:r>
            <a:b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that “</a:t>
            </a: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offerings to our departed loved ones </a:t>
            </a:r>
            <a:b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	will do anything for them</a:t>
            </a: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 </a:t>
            </a:r>
            <a:b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it is </a:t>
            </a: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un-filial to stop praying to the dead 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- 	you </a:t>
            </a: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can be with departed loved-ones 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</p:spTree>
    <p:extLst>
      <p:ext uri="{BB962C8B-B14F-4D97-AF65-F5344CB8AC3E}">
        <p14:creationId xmlns:p14="http://schemas.microsoft.com/office/powerpoint/2010/main" val="15041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Strategic Prayer (Priestly)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354" y="982198"/>
            <a:ext cx="1159351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Lord, will You open the eyes of ___ to see and know that </a:t>
            </a:r>
            <a:b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the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separation between the living and the dead is permanent</a:t>
            </a:r>
            <a:r>
              <a:rPr kumimoji="0" lang="en-SG" sz="36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en-SG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there is no possibility of any connection between the two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(the Truth)</a:t>
            </a: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 ask of you to also help them know that </a:t>
            </a:r>
            <a:r>
              <a:rPr lang="en-SG" sz="3600" b="1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their loved ones desire for them to know the Lord and not be in Hades</a:t>
            </a:r>
            <a:r>
              <a:rPr lang="en-SG" sz="36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  <a:r>
              <a:rPr lang="en-SG" sz="3200" b="1" dirty="0">
                <a:solidFill>
                  <a:srgbClr val="FFFFCC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(Luke16:28)</a:t>
            </a:r>
            <a:endParaRPr kumimoji="0" lang="en-SG" sz="3200" b="1" i="0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ask of You Holy Spirit to lead ___ to know the Truth and be set free from these lies and to come to the saving grace and knowledge of the Lord Jesus Christ.</a:t>
            </a:r>
          </a:p>
        </p:txBody>
      </p:sp>
    </p:spTree>
    <p:extLst>
      <p:ext uri="{BB962C8B-B14F-4D97-AF65-F5344CB8AC3E}">
        <p14:creationId xmlns:p14="http://schemas.microsoft.com/office/powerpoint/2010/main" val="3763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66355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963" y="98456"/>
            <a:ext cx="115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 Prayer (Kingly)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354" y="991466"/>
            <a:ext cx="1159351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demolish the argument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lodged in ___ life,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that “we </a:t>
            </a:r>
            <a:r>
              <a:rPr kumimoji="0" lang="en-SG" sz="38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can connect </a:t>
            </a:r>
            <a:r>
              <a:rPr kumimoji="0" lang="en-SG" sz="3800" b="1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with </a:t>
            </a:r>
            <a:r>
              <a:rPr kumimoji="0" lang="en-SG" sz="38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our departed loved ones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”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(UGBs)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come against the lying and deceptive spirits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operating in ___’s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Jesus’ name, we tear down these 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demonic strongholds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 ___ life and speak the light of the Gospel of Jesus Christ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to shine in ___’s heart and mind to come to the saving grace </a:t>
            </a:r>
            <a:b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and knowledge of our Lord Jesus Christ!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We pray this in Jesus’ Mighty Name, Amen.</a:t>
            </a:r>
          </a:p>
        </p:txBody>
      </p:sp>
    </p:spTree>
    <p:extLst>
      <p:ext uri="{BB962C8B-B14F-4D97-AF65-F5344CB8AC3E}">
        <p14:creationId xmlns:p14="http://schemas.microsoft.com/office/powerpoint/2010/main" val="29236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7046" y="0"/>
            <a:ext cx="8814954" cy="6858000"/>
          </a:xfrm>
          <a:prstGeom prst="rect">
            <a:avLst/>
          </a:prstGeom>
          <a:solidFill>
            <a:srgbClr val="1F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173" y="1243879"/>
            <a:ext cx="846830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The Lord has given us 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2 keys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to reach out to the lost: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1. 		</a:t>
            </a:r>
            <a:r>
              <a:rPr kumimoji="0" lang="en-SG" sz="6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Relational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Evangelism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SG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en-SG" sz="6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Strategic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Prayers</a:t>
            </a:r>
          </a:p>
        </p:txBody>
      </p:sp>
    </p:spTree>
    <p:extLst>
      <p:ext uri="{BB962C8B-B14F-4D97-AF65-F5344CB8AC3E}">
        <p14:creationId xmlns:p14="http://schemas.microsoft.com/office/powerpoint/2010/main" val="16909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596" y="339020"/>
            <a:ext cx="11593512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End-Times Harvest of Souls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Phase 1 - Up to Rapture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96" y="2322132"/>
            <a:ext cx="11604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Mark 16:15 </a:t>
            </a:r>
            <a:r>
              <a:rPr lang="en-SG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He said to them, “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Go into </a:t>
            </a: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all the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world and preach the gospel to every creature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. </a:t>
            </a:r>
            <a:r>
              <a:rPr lang="en-SG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							</a:t>
            </a:r>
            <a:endParaRPr lang="en-SG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1953" y="4086495"/>
            <a:ext cx="1336996" cy="461665"/>
          </a:xfrm>
          <a:prstGeom prst="rect">
            <a:avLst/>
          </a:prstGeom>
          <a:solidFill>
            <a:srgbClr val="180C0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lvl="0" algn="ctr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Dan 12:3</a:t>
            </a:r>
            <a:endParaRPr lang="en-SG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596" y="339020"/>
            <a:ext cx="11770204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End-Times Harvest of Souls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Phase 2 - During 1</a:t>
            </a:r>
            <a:r>
              <a:rPr lang="en-SG" sz="4000" b="1" baseline="30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st</a:t>
            </a:r>
            <a:r>
              <a:rPr lang="en-SG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3 ½ years by 144K Jewish Evangelists</a:t>
            </a:r>
            <a:endParaRPr kumimoji="0" lang="en-SG" sz="400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96" y="2322132"/>
            <a:ext cx="116041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Revelation </a:t>
            </a:r>
            <a:r>
              <a:rPr lang="en-SG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7:9 </a:t>
            </a:r>
            <a:r>
              <a:rPr lang="en-SG" sz="48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After 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these things I looked, and behold, </a:t>
            </a:r>
            <a:r>
              <a:rPr lang="en-SG" sz="4800" b="1" u="sng" dirty="0" smtClean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great multitude which no one could number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 all nations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tribes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peoples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n-SG" sz="4800" b="1" u="sng" dirty="0" smtClean="0">
                <a:solidFill>
                  <a:srgbClr val="FFFF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tongues</a:t>
            </a:r>
            <a:r>
              <a:rPr lang="en-SG" sz="48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800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</a:t>
            </a:r>
            <a:endParaRPr lang="en-SG" sz="4800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596" y="339020"/>
            <a:ext cx="11593512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End-Times Harvest of Souls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Phase 3 - By the 2 Angels in 2</a:t>
            </a:r>
            <a:r>
              <a:rPr lang="en-SG" sz="4000" b="1" baseline="30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nd</a:t>
            </a:r>
            <a:r>
              <a:rPr lang="en-SG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half of Tribulation</a:t>
            </a:r>
            <a:endParaRPr kumimoji="0" lang="en-SG" sz="400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596" y="2322132"/>
            <a:ext cx="116041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57188" algn="l"/>
                <a:tab pos="539750" algn="l"/>
                <a:tab pos="712788" algn="l"/>
                <a:tab pos="895350" algn="l"/>
                <a:tab pos="1079500" algn="l"/>
              </a:tabLst>
              <a:defRPr/>
            </a:pPr>
            <a:r>
              <a:rPr lang="en-SG" sz="4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Revelation </a:t>
            </a:r>
            <a:r>
              <a:rPr lang="en-SG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14:6 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Then I saw another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angel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SG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flying </a:t>
            </a:r>
            <a:br>
              <a:rPr lang="en-SG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in 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the midst of heaven,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having the everlasting gospel </a:t>
            </a: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to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preach to those who dwell on </a:t>
            </a: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SG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the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earth—to every nation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tribe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tongue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n-SG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and people</a:t>
            </a:r>
            <a:r>
              <a:rPr lang="en-SG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303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45354" y="346215"/>
            <a:ext cx="11520106" cy="36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4400" dirty="0">
                <a:solidFill>
                  <a:srgbClr val="FFFFFF"/>
                </a:solidFill>
                <a:latin typeface="Arial Narrow" pitchFamily="34" charset="0"/>
              </a:rPr>
              <a:t>The Lord Jesus called the disciples to: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4200" b="1" dirty="0">
                <a:solidFill>
                  <a:srgbClr val="FFFFFF"/>
                </a:solidFill>
                <a:latin typeface="Arial Narrow" pitchFamily="34" charset="0"/>
              </a:rPr>
              <a:t>1. 	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Be </a:t>
            </a:r>
            <a:r>
              <a:rPr lang="en-US" sz="4200" b="1" u="sng" dirty="0">
                <a:solidFill>
                  <a:srgbClr val="FFFF00"/>
                </a:solidFill>
                <a:latin typeface="Arial Narrow" pitchFamily="34" charset="0"/>
              </a:rPr>
              <a:t>with Him</a:t>
            </a:r>
            <a:r>
              <a:rPr lang="en-US" sz="42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- build relationship with God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4200" b="1" dirty="0">
                <a:solidFill>
                  <a:srgbClr val="FFFFFF"/>
                </a:solidFill>
                <a:latin typeface="Arial Narrow" pitchFamily="34" charset="0"/>
              </a:rPr>
              <a:t>2.	</a:t>
            </a:r>
            <a:r>
              <a:rPr lang="en-US" sz="4200" b="1" u="sng" dirty="0">
                <a:solidFill>
                  <a:srgbClr val="FFFF00"/>
                </a:solidFill>
                <a:latin typeface="Arial Narrow" pitchFamily="34" charset="0"/>
              </a:rPr>
              <a:t>Share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 the Gospel				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4200" b="1" dirty="0">
                <a:solidFill>
                  <a:srgbClr val="FFFFFF"/>
                </a:solidFill>
                <a:latin typeface="Arial Narrow" pitchFamily="34" charset="0"/>
              </a:rPr>
              <a:t>3.	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Have </a:t>
            </a:r>
            <a:r>
              <a:rPr lang="en-US" sz="4200" b="1" u="sng" dirty="0">
                <a:solidFill>
                  <a:srgbClr val="FFFF00"/>
                </a:solidFill>
                <a:latin typeface="Arial Narrow" pitchFamily="34" charset="0"/>
              </a:rPr>
              <a:t>power to heal</a:t>
            </a:r>
            <a:r>
              <a:rPr lang="en-US" sz="42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the sick		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4200" b="1" dirty="0">
                <a:solidFill>
                  <a:srgbClr val="FFFFFF"/>
                </a:solidFill>
                <a:latin typeface="Arial Narrow" pitchFamily="34" charset="0"/>
              </a:rPr>
              <a:t>4.	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Have </a:t>
            </a:r>
            <a:r>
              <a:rPr lang="en-US" sz="4200" b="1" u="sng" dirty="0">
                <a:solidFill>
                  <a:srgbClr val="FFFF00"/>
                </a:solidFill>
                <a:latin typeface="Arial Narrow" pitchFamily="34" charset="0"/>
              </a:rPr>
              <a:t>power to cast out</a:t>
            </a:r>
            <a:r>
              <a:rPr lang="en-US" sz="4200" dirty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4200" dirty="0">
                <a:solidFill>
                  <a:srgbClr val="FFFFFF"/>
                </a:solidFill>
                <a:latin typeface="Arial Narrow" pitchFamily="34" charset="0"/>
              </a:rPr>
              <a:t>demons	</a:t>
            </a:r>
            <a:r>
              <a:rPr lang="en-US" sz="4400" dirty="0">
                <a:solidFill>
                  <a:srgbClr val="FFFFFF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2" name="Right Brace 1"/>
          <p:cNvSpPr/>
          <p:nvPr/>
        </p:nvSpPr>
        <p:spPr>
          <a:xfrm>
            <a:off x="7322693" y="1865376"/>
            <a:ext cx="609600" cy="2304288"/>
          </a:xfrm>
          <a:prstGeom prst="rightBrace">
            <a:avLst>
              <a:gd name="adj1" fmla="val 44333"/>
              <a:gd name="adj2" fmla="val 5000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SG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40497" y="2260912"/>
            <a:ext cx="3505200" cy="1446550"/>
          </a:xfrm>
          <a:prstGeom prst="rect">
            <a:avLst/>
          </a:prstGeom>
          <a:solidFill>
            <a:srgbClr val="2B273E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SG" sz="4400" dirty="0">
                <a:solidFill>
                  <a:srgbClr val="FFFFFF"/>
                </a:solidFill>
                <a:latin typeface="Arial Narrow" panose="020B0606020202030204" pitchFamily="34" charset="0"/>
              </a:rPr>
              <a:t>Priestly &amp; Kingly Functions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7336" y="5513663"/>
            <a:ext cx="6071139" cy="1200329"/>
          </a:xfrm>
          <a:prstGeom prst="rect">
            <a:avLst/>
          </a:prstGeom>
          <a:solidFill>
            <a:srgbClr val="30211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r"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2400" b="1" dirty="0">
                <a:solidFill>
                  <a:srgbClr val="00FFFF"/>
                </a:solidFill>
                <a:latin typeface="Arial Narrow" pitchFamily="34" charset="0"/>
              </a:rPr>
              <a:t>Heart of Discipleship-DNA of BBTC</a:t>
            </a:r>
          </a:p>
          <a:p>
            <a:pPr algn="r"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2400" b="1" dirty="0">
                <a:solidFill>
                  <a:srgbClr val="00FFFF"/>
                </a:solidFill>
                <a:latin typeface="Arial Narrow" pitchFamily="34" charset="0"/>
              </a:rPr>
              <a:t>End-Time Harvest-Increased Demonic Activities</a:t>
            </a:r>
          </a:p>
          <a:p>
            <a:pPr algn="r"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US" sz="2400" b="1" dirty="0">
                <a:solidFill>
                  <a:srgbClr val="00FFFF"/>
                </a:solidFill>
                <a:latin typeface="Arial Narrow" pitchFamily="34" charset="0"/>
              </a:rPr>
              <a:t>P &amp; K Thrive-not survive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2669" y="4252224"/>
            <a:ext cx="11655806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5400" dirty="0">
                <a:solidFill>
                  <a:srgbClr val="FFFFFF"/>
                </a:solidFill>
                <a:latin typeface="Arial Narrow" pitchFamily="34" charset="0"/>
              </a:rPr>
              <a:t>The Disciple is a </a:t>
            </a:r>
            <a:r>
              <a:rPr lang="en-US" sz="5400" b="1" u="sng" dirty="0">
                <a:solidFill>
                  <a:srgbClr val="FFC000"/>
                </a:solidFill>
                <a:latin typeface="Arial Narrow" pitchFamily="34" charset="0"/>
              </a:rPr>
              <a:t>Priest &amp; King</a:t>
            </a:r>
            <a:endParaRPr lang="en-US" sz="5400" u="sng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4795" y="347141"/>
            <a:ext cx="11593512" cy="353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Question: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Why is the NT believer only </a:t>
            </a:r>
            <a:b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</a:b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a P&amp;K and not a Prophet?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4795" y="337997"/>
            <a:ext cx="11583680" cy="28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Question: </a:t>
            </a:r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Why is the NT believer only a P&amp;K and not a Prophet?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1.</a:t>
            </a:r>
            <a:r>
              <a:rPr lang="en-US" sz="4800" b="1" noProof="0" dirty="0">
                <a:solidFill>
                  <a:schemeClr val="bg1"/>
                </a:solidFill>
                <a:latin typeface="Arial Narrow" pitchFamily="34" charset="0"/>
              </a:rPr>
              <a:t> 	</a:t>
            </a:r>
            <a:r>
              <a:rPr lang="en-US" sz="4800" dirty="0">
                <a:solidFill>
                  <a:schemeClr val="bg1"/>
                </a:solidFill>
                <a:latin typeface="Arial Narrow" pitchFamily="34" charset="0"/>
              </a:rPr>
              <a:t>Because the Bible says so</a:t>
            </a:r>
            <a:br>
              <a:rPr lang="en-US" sz="48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rial Narrow" pitchFamily="34" charset="0"/>
              </a:rPr>
              <a:t>			</a:t>
            </a:r>
            <a:r>
              <a:rPr lang="en-US" sz="4000" dirty="0">
                <a:solidFill>
                  <a:srgbClr val="FFFFCC"/>
                </a:solidFill>
                <a:latin typeface="Arial Narrow" pitchFamily="34" charset="0"/>
              </a:rPr>
              <a:t>[Revelation 1:5-6; 1 Peter 2:9; Revelation 5:10]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1313" algn="l"/>
                <a:tab pos="1797050" algn="l"/>
                <a:tab pos="1974850" algn="l"/>
                <a:tab pos="2151063" algn="l"/>
                <a:tab pos="2327275" algn="l"/>
                <a:tab pos="2514600" algn="l"/>
              </a:tabLst>
              <a:defRPr/>
            </a:pPr>
            <a:r>
              <a:rPr lang="en-US" sz="4800" b="1" dirty="0">
                <a:solidFill>
                  <a:schemeClr val="bg1"/>
                </a:solidFill>
                <a:latin typeface="Arial Narrow" pitchFamily="34" charset="0"/>
              </a:rPr>
              <a:t>2. 	</a:t>
            </a:r>
            <a:r>
              <a:rPr lang="en-US" sz="4800" dirty="0">
                <a:solidFill>
                  <a:schemeClr val="bg1"/>
                </a:solidFill>
                <a:latin typeface="Arial Narrow" pitchFamily="34" charset="0"/>
              </a:rPr>
              <a:t>Prophecy = f</a:t>
            </a:r>
            <a:r>
              <a:rPr lang="en-US" sz="4800" dirty="0" smtClean="0">
                <a:solidFill>
                  <a:schemeClr val="bg1"/>
                </a:solidFill>
                <a:latin typeface="Arial Narrow" pitchFamily="34" charset="0"/>
              </a:rPr>
              <a:t>orth-telling and / or </a:t>
            </a:r>
            <a:r>
              <a:rPr lang="en-US" sz="4800" dirty="0">
                <a:solidFill>
                  <a:schemeClr val="bg1"/>
                </a:solidFill>
                <a:latin typeface="Arial Narrow" pitchFamily="34" charset="0"/>
              </a:rPr>
              <a:t>fore-telling</a:t>
            </a:r>
          </a:p>
        </p:txBody>
      </p:sp>
    </p:spTree>
    <p:extLst>
      <p:ext uri="{BB962C8B-B14F-4D97-AF65-F5344CB8AC3E}">
        <p14:creationId xmlns:p14="http://schemas.microsoft.com/office/powerpoint/2010/main" val="14275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6600</TotalTime>
  <Words>2186</Words>
  <Application>Microsoft Office PowerPoint</Application>
  <PresentationFormat>Widescreen</PresentationFormat>
  <Paragraphs>341</Paragraphs>
  <Slides>67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Narrow</vt:lpstr>
      <vt:lpstr>Calibri</vt:lpstr>
      <vt:lpstr>Calibri Light</vt:lpstr>
      <vt:lpstr>Wingdings</vt:lpstr>
      <vt:lpstr>Office Theme</vt:lpstr>
      <vt:lpstr>1_Default Design</vt:lpstr>
      <vt:lpstr>2_Default Design</vt:lpstr>
      <vt:lpstr>11_Default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</dc:creator>
  <cp:lastModifiedBy>Jessica Teng</cp:lastModifiedBy>
  <cp:revision>270</cp:revision>
  <cp:lastPrinted>2018-11-29T06:09:16Z</cp:lastPrinted>
  <dcterms:created xsi:type="dcterms:W3CDTF">2018-11-24T02:44:54Z</dcterms:created>
  <dcterms:modified xsi:type="dcterms:W3CDTF">2020-05-13T00:58:59Z</dcterms:modified>
</cp:coreProperties>
</file>