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351" r:id="rId3"/>
    <p:sldId id="352" r:id="rId4"/>
    <p:sldId id="259" r:id="rId5"/>
    <p:sldId id="353" r:id="rId6"/>
    <p:sldId id="285" r:id="rId7"/>
    <p:sldId id="286" r:id="rId8"/>
    <p:sldId id="287" r:id="rId9"/>
    <p:sldId id="293" r:id="rId10"/>
    <p:sldId id="336" r:id="rId11"/>
    <p:sldId id="335" r:id="rId12"/>
    <p:sldId id="294" r:id="rId13"/>
    <p:sldId id="320" r:id="rId14"/>
    <p:sldId id="321" r:id="rId15"/>
    <p:sldId id="297" r:id="rId16"/>
    <p:sldId id="299" r:id="rId17"/>
    <p:sldId id="322" r:id="rId18"/>
    <p:sldId id="338" r:id="rId19"/>
    <p:sldId id="303" r:id="rId20"/>
    <p:sldId id="349" r:id="rId21"/>
    <p:sldId id="348" r:id="rId22"/>
    <p:sldId id="337" r:id="rId23"/>
    <p:sldId id="339" r:id="rId24"/>
    <p:sldId id="323" r:id="rId25"/>
    <p:sldId id="340" r:id="rId26"/>
    <p:sldId id="354" r:id="rId27"/>
    <p:sldId id="326" r:id="rId28"/>
    <p:sldId id="312" r:id="rId29"/>
    <p:sldId id="333" r:id="rId30"/>
    <p:sldId id="332" r:id="rId31"/>
    <p:sldId id="342" r:id="rId32"/>
    <p:sldId id="343" r:id="rId33"/>
    <p:sldId id="344" r:id="rId34"/>
    <p:sldId id="350" r:id="rId35"/>
    <p:sldId id="345" r:id="rId36"/>
    <p:sldId id="346" r:id="rId37"/>
    <p:sldId id="347" r:id="rId38"/>
    <p:sldId id="26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F00"/>
    <a:srgbClr val="CD59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64" autoAdjust="0"/>
    <p:restoredTop sz="95274" autoAdjust="0"/>
  </p:normalViewPr>
  <p:slideViewPr>
    <p:cSldViewPr snapToGrid="0">
      <p:cViewPr varScale="1">
        <p:scale>
          <a:sx n="82" d="100"/>
          <a:sy n="82" d="100"/>
        </p:scale>
        <p:origin x="9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58312-99B0-407A-A74C-D713C6A9D93E}" type="datetimeFigureOut">
              <a:rPr lang="en-SG" smtClean="0"/>
              <a:t>12/7/2020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EA7F6-D605-4BC8-A803-9DA569D2162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81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4024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21659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3662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693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7200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33168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414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0941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0677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9064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6000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69419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9287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2084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7199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0711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4005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EA7F6-D605-4BC8-A803-9DA569D21621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960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27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9103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28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61701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7022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S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72655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436493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S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31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419622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S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32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9856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S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34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574370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S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35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997986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S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36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4580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921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27907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01419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885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1250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SG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A7F6-D605-4BC8-A803-9DA569D21621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460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3DCD-3B5B-46F7-8000-190F9FB4BF52}" type="datetimeFigureOut">
              <a:rPr lang="en-SG" smtClean="0"/>
              <a:t>12/7/2020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2F12-2A72-48AF-9B1E-32D6ED7845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3659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3DCD-3B5B-46F7-8000-190F9FB4BF52}" type="datetimeFigureOut">
              <a:rPr lang="en-SG" smtClean="0"/>
              <a:t>12/7/2020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2F12-2A72-48AF-9B1E-32D6ED7845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534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3DCD-3B5B-46F7-8000-190F9FB4BF52}" type="datetimeFigureOut">
              <a:rPr lang="en-SG" smtClean="0"/>
              <a:t>12/7/2020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2F12-2A72-48AF-9B1E-32D6ED7845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15841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11BF0-CEB5-4D6A-BAB5-66C2A1BA3DF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3E1C1-F6AD-474D-B0C2-BB6EAF99026D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678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11BF0-CEB5-4D6A-BAB5-66C2A1BA3DF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3E1C1-F6AD-474D-B0C2-BB6EAF99026D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521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11BF0-CEB5-4D6A-BAB5-66C2A1BA3DF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3E1C1-F6AD-474D-B0C2-BB6EAF99026D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171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11BF0-CEB5-4D6A-BAB5-66C2A1BA3DF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3E1C1-F6AD-474D-B0C2-BB6EAF99026D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74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11BF0-CEB5-4D6A-BAB5-66C2A1BA3DF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3E1C1-F6AD-474D-B0C2-BB6EAF99026D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540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11BF0-CEB5-4D6A-BAB5-66C2A1BA3DF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3E1C1-F6AD-474D-B0C2-BB6EAF99026D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882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11BF0-CEB5-4D6A-BAB5-66C2A1BA3DF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3E1C1-F6AD-474D-B0C2-BB6EAF99026D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634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11BF0-CEB5-4D6A-BAB5-66C2A1BA3DF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3E1C1-F6AD-474D-B0C2-BB6EAF99026D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31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3DCD-3B5B-46F7-8000-190F9FB4BF52}" type="datetimeFigureOut">
              <a:rPr lang="en-SG" smtClean="0"/>
              <a:t>12/7/2020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2F12-2A72-48AF-9B1E-32D6ED7845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37957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11BF0-CEB5-4D6A-BAB5-66C2A1BA3DF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3E1C1-F6AD-474D-B0C2-BB6EAF99026D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569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11BF0-CEB5-4D6A-BAB5-66C2A1BA3DF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3E1C1-F6AD-474D-B0C2-BB6EAF99026D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53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11BF0-CEB5-4D6A-BAB5-66C2A1BA3DF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3E1C1-F6AD-474D-B0C2-BB6EAF99026D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80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3DCD-3B5B-46F7-8000-190F9FB4BF52}" type="datetimeFigureOut">
              <a:rPr lang="en-SG" smtClean="0"/>
              <a:t>12/7/2020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2F12-2A72-48AF-9B1E-32D6ED7845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0088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3DCD-3B5B-46F7-8000-190F9FB4BF52}" type="datetimeFigureOut">
              <a:rPr lang="en-SG" smtClean="0"/>
              <a:t>12/7/2020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2F12-2A72-48AF-9B1E-32D6ED7845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5958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3DCD-3B5B-46F7-8000-190F9FB4BF52}" type="datetimeFigureOut">
              <a:rPr lang="en-SG" smtClean="0"/>
              <a:t>12/7/2020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2F12-2A72-48AF-9B1E-32D6ED7845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838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3DCD-3B5B-46F7-8000-190F9FB4BF52}" type="datetimeFigureOut">
              <a:rPr lang="en-SG" smtClean="0"/>
              <a:t>12/7/2020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2F12-2A72-48AF-9B1E-32D6ED7845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408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3DCD-3B5B-46F7-8000-190F9FB4BF52}" type="datetimeFigureOut">
              <a:rPr lang="en-SG" smtClean="0"/>
              <a:t>12/7/2020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2F12-2A72-48AF-9B1E-32D6ED7845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461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3DCD-3B5B-46F7-8000-190F9FB4BF52}" type="datetimeFigureOut">
              <a:rPr lang="en-SG" smtClean="0"/>
              <a:t>12/7/2020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2F12-2A72-48AF-9B1E-32D6ED7845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846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3DCD-3B5B-46F7-8000-190F9FB4BF52}" type="datetimeFigureOut">
              <a:rPr lang="en-SG" smtClean="0"/>
              <a:t>12/7/2020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2F12-2A72-48AF-9B1E-32D6ED7845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9967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C3DCD-3B5B-46F7-8000-190F9FB4BF52}" type="datetimeFigureOut">
              <a:rPr lang="en-SG" smtClean="0"/>
              <a:t>12/7/2020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D2F12-2A72-48AF-9B1E-32D6ED78451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5622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11BF0-CEB5-4D6A-BAB5-66C2A1BA3DF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3E1C1-F6AD-474D-B0C2-BB6EAF99026D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74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0" y="3695700"/>
            <a:ext cx="12224737" cy="3162300"/>
          </a:xfrm>
          <a:prstGeom prst="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66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12</a:t>
            </a:r>
            <a:r>
              <a:rPr lang="en-SG" sz="6600" b="1" kern="0" baseline="30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</a:t>
            </a:r>
            <a:r>
              <a:rPr lang="en-SG" sz="66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July Sunday </a:t>
            </a:r>
            <a:endParaRPr kumimoji="0" lang="en-SG" sz="6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" r="8279"/>
          <a:stretch/>
        </p:blipFill>
        <p:spPr bwMode="auto">
          <a:xfrm>
            <a:off x="1" y="0"/>
            <a:ext cx="1222473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1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t="20668" r="22677" b="20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72EF04-A468-A645-A941-C490F813FCAC}"/>
              </a:ext>
            </a:extLst>
          </p:cNvPr>
          <p:cNvSpPr txBox="1"/>
          <p:nvPr/>
        </p:nvSpPr>
        <p:spPr>
          <a:xfrm>
            <a:off x="714696" y="321929"/>
            <a:ext cx="8562654" cy="923330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FOOLPROOF OUR FAITH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239E7F-8BDA-9740-840A-D5026D900D90}"/>
              </a:ext>
            </a:extLst>
          </p:cNvPr>
          <p:cNvSpPr/>
          <p:nvPr/>
        </p:nvSpPr>
        <p:spPr>
          <a:xfrm>
            <a:off x="1449465" y="1399940"/>
            <a:ext cx="9262592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Characterisation of the Fool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BEA683-F6C8-EE41-8843-A65076093F7F}"/>
              </a:ext>
            </a:extLst>
          </p:cNvPr>
          <p:cNvSpPr/>
          <p:nvPr/>
        </p:nvSpPr>
        <p:spPr>
          <a:xfrm>
            <a:off x="2825590" y="2904781"/>
            <a:ext cx="90714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Consequences </a:t>
            </a:r>
            <a:r>
              <a:rPr lang="en-SG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Faith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BADB9F-C8C5-E34A-8CA1-FA60A7E57E61}"/>
              </a:ext>
            </a:extLst>
          </p:cNvPr>
          <p:cNvSpPr/>
          <p:nvPr/>
        </p:nvSpPr>
        <p:spPr>
          <a:xfrm>
            <a:off x="4982390" y="3908726"/>
            <a:ext cx="6649358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Confidence in God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115091-8C19-9B4A-B020-FD1CB2054CA9}"/>
              </a:ext>
            </a:extLst>
          </p:cNvPr>
          <p:cNvSpPr/>
          <p:nvPr/>
        </p:nvSpPr>
        <p:spPr>
          <a:xfrm>
            <a:off x="758601" y="1682577"/>
            <a:ext cx="7184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B7FF96-55C2-3347-BE50-93D1D8ADD570}"/>
              </a:ext>
            </a:extLst>
          </p:cNvPr>
          <p:cNvSpPr/>
          <p:nvPr/>
        </p:nvSpPr>
        <p:spPr>
          <a:xfrm>
            <a:off x="2165234" y="2913798"/>
            <a:ext cx="7184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ADDCA3-6F12-734D-AABC-513EEA136160}"/>
              </a:ext>
            </a:extLst>
          </p:cNvPr>
          <p:cNvSpPr/>
          <p:nvPr/>
        </p:nvSpPr>
        <p:spPr>
          <a:xfrm>
            <a:off x="4263925" y="4147172"/>
            <a:ext cx="7184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4B975E-49AA-0144-9AB3-C1C0BA6C64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t="20668" r="22677" b="20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2697" y="2574911"/>
            <a:ext cx="11339964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PSALM 14:1 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fool has </a:t>
            </a:r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said in his heart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“There is no God.”</a:t>
            </a:r>
            <a:b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are </a:t>
            </a:r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corrupt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they have </a:t>
            </a:r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committed abominable deeds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 </a:t>
            </a:r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one 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does good.</a:t>
            </a:r>
            <a:endParaRPr lang="en-SG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en-SG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7924" y="4950098"/>
            <a:ext cx="1011015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Secret Confession         = Sinful Acts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6533147" y="3600450"/>
            <a:ext cx="2915653" cy="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5A1BA78-F3E7-7843-ABF5-A9B7DC97652F}"/>
              </a:ext>
            </a:extLst>
          </p:cNvPr>
          <p:cNvSpPr txBox="1"/>
          <p:nvPr/>
        </p:nvSpPr>
        <p:spPr>
          <a:xfrm>
            <a:off x="193997" y="101491"/>
            <a:ext cx="6339150" cy="707886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i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FOOLPROOF OUR FAITH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08C0F4-AB7C-EC4B-AEDD-894D11208031}"/>
              </a:ext>
            </a:extLst>
          </p:cNvPr>
          <p:cNvSpPr/>
          <p:nvPr/>
        </p:nvSpPr>
        <p:spPr>
          <a:xfrm>
            <a:off x="730303" y="1056454"/>
            <a:ext cx="11454076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CHARACTERISATION OF THE FOOL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373A7-2688-504A-83BD-7A431BF9A849}"/>
              </a:ext>
            </a:extLst>
          </p:cNvPr>
          <p:cNvSpPr/>
          <p:nvPr/>
        </p:nvSpPr>
        <p:spPr>
          <a:xfrm>
            <a:off x="232663" y="1222193"/>
            <a:ext cx="66556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2EC123-FC3B-4749-B99A-0C50E4D0647D}"/>
              </a:ext>
            </a:extLst>
          </p:cNvPr>
          <p:cNvSpPr txBox="1"/>
          <p:nvPr/>
        </p:nvSpPr>
        <p:spPr>
          <a:xfrm>
            <a:off x="6734455" y="-904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 10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6494027" y="3606431"/>
            <a:ext cx="3074516" cy="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70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4B975E-49AA-0144-9AB3-C1C0BA6C64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t="20668" r="22677" b="20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2697" y="2574911"/>
            <a:ext cx="11339964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PSALM 14:1 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fool has </a:t>
            </a:r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said in his heart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“There is no God.”</a:t>
            </a:r>
            <a:b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are </a:t>
            </a:r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corrupt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they have </a:t>
            </a:r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committed abominable deeds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 </a:t>
            </a:r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one 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does good.</a:t>
            </a:r>
            <a:endParaRPr lang="en-SG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en-SG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7924" y="4950098"/>
            <a:ext cx="1011015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Secret Confession         = Sinful Acts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6494027" y="3606431"/>
            <a:ext cx="3074516" cy="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5A1BA78-F3E7-7843-ABF5-A9B7DC97652F}"/>
              </a:ext>
            </a:extLst>
          </p:cNvPr>
          <p:cNvSpPr txBox="1"/>
          <p:nvPr/>
        </p:nvSpPr>
        <p:spPr>
          <a:xfrm>
            <a:off x="193997" y="101491"/>
            <a:ext cx="6339150" cy="707886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i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FOOLPROOF OUR FAITH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2EC123-FC3B-4749-B99A-0C50E4D0647D}"/>
              </a:ext>
            </a:extLst>
          </p:cNvPr>
          <p:cNvSpPr txBox="1"/>
          <p:nvPr/>
        </p:nvSpPr>
        <p:spPr>
          <a:xfrm>
            <a:off x="6734455" y="-904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 10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847937-155E-F143-BF18-884C9BE86E2C}"/>
              </a:ext>
            </a:extLst>
          </p:cNvPr>
          <p:cNvSpPr/>
          <p:nvPr/>
        </p:nvSpPr>
        <p:spPr>
          <a:xfrm>
            <a:off x="730303" y="1056454"/>
            <a:ext cx="11454076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CHARACTERISATION OF THE FOOL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208400-9D50-7740-9D8A-D49E344EB887}"/>
              </a:ext>
            </a:extLst>
          </p:cNvPr>
          <p:cNvSpPr/>
          <p:nvPr/>
        </p:nvSpPr>
        <p:spPr>
          <a:xfrm>
            <a:off x="232663" y="1222193"/>
            <a:ext cx="66556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0886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4B975E-49AA-0144-9AB3-C1C0BA6C64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t="20668" r="22677" b="20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2697" y="2574911"/>
            <a:ext cx="11339964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PSALM 14:1 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fool has </a:t>
            </a:r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said in his heart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“There is no God.”</a:t>
            </a:r>
            <a:b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are </a:t>
            </a:r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corrupt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they have </a:t>
            </a:r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committed abominable deeds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 </a:t>
            </a:r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one 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does good.</a:t>
            </a:r>
            <a:endParaRPr lang="en-SG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en-SG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7924" y="4950098"/>
            <a:ext cx="1011015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Secret Confession         = Sinful Acts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2EC123-FC3B-4749-B99A-0C50E4D0647D}"/>
              </a:ext>
            </a:extLst>
          </p:cNvPr>
          <p:cNvSpPr txBox="1"/>
          <p:nvPr/>
        </p:nvSpPr>
        <p:spPr>
          <a:xfrm>
            <a:off x="6734455" y="-904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 10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145F58-D4DF-164A-B3CC-53F6D7CAC0D2}"/>
              </a:ext>
            </a:extLst>
          </p:cNvPr>
          <p:cNvSpPr txBox="1"/>
          <p:nvPr/>
        </p:nvSpPr>
        <p:spPr>
          <a:xfrm>
            <a:off x="193997" y="101491"/>
            <a:ext cx="6339150" cy="707886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i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FOOLPROOF OUR FAITH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94D300-38C9-F644-9F49-2AA8964FC4BB}"/>
              </a:ext>
            </a:extLst>
          </p:cNvPr>
          <p:cNvCxnSpPr>
            <a:cxnSpLocks/>
          </p:cNvCxnSpPr>
          <p:nvPr/>
        </p:nvCxnSpPr>
        <p:spPr>
          <a:xfrm flipV="1">
            <a:off x="6494027" y="3606431"/>
            <a:ext cx="3074516" cy="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012BA29-4DDF-3C4B-BD15-CC7DB398921F}"/>
              </a:ext>
            </a:extLst>
          </p:cNvPr>
          <p:cNvSpPr/>
          <p:nvPr/>
        </p:nvSpPr>
        <p:spPr>
          <a:xfrm>
            <a:off x="730303" y="1056454"/>
            <a:ext cx="11454076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CHARACTERISATION OF THE FOOL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4A6736-C0A5-4F41-80F3-C71F9F295CC7}"/>
              </a:ext>
            </a:extLst>
          </p:cNvPr>
          <p:cNvSpPr/>
          <p:nvPr/>
        </p:nvSpPr>
        <p:spPr>
          <a:xfrm>
            <a:off x="232663" y="1222193"/>
            <a:ext cx="66556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8299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73CCAA-4656-1C43-9DF1-FE341325B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t="20668" r="22677" b="20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447" y="2633360"/>
            <a:ext cx="117803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GB" sz="3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has looked down from heaven upon the sons of men</a:t>
            </a:r>
            <a:b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see if there are any who understand, Who seek after </a:t>
            </a:r>
            <a:r>
              <a:rPr lang="en-GB" sz="3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sz="3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They have </a:t>
            </a:r>
            <a:r>
              <a:rPr lang="en-GB" sz="3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 turned aside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together they have become corrupt;</a:t>
            </a:r>
            <a:b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 </a:t>
            </a:r>
            <a:r>
              <a:rPr lang="en-GB" sz="3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one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who does good, </a:t>
            </a:r>
            <a:r>
              <a:rPr lang="en-GB" sz="3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even one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1485900" y="2576346"/>
            <a:ext cx="1276073" cy="67259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Oval 6"/>
          <p:cNvSpPr/>
          <p:nvPr/>
        </p:nvSpPr>
        <p:spPr>
          <a:xfrm>
            <a:off x="9993085" y="3097118"/>
            <a:ext cx="976994" cy="53563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505313-4F8A-C94D-826B-DA03A8B708AD}"/>
              </a:ext>
            </a:extLst>
          </p:cNvPr>
          <p:cNvSpPr/>
          <p:nvPr/>
        </p:nvSpPr>
        <p:spPr>
          <a:xfrm>
            <a:off x="834198" y="1217983"/>
            <a:ext cx="10754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CONSEQUENCES </a:t>
            </a:r>
            <a:r>
              <a:rPr lang="en-SG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FAITH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F8FB7B-10B1-DE45-8810-819BA7AF7BB8}"/>
              </a:ext>
            </a:extLst>
          </p:cNvPr>
          <p:cNvSpPr/>
          <p:nvPr/>
        </p:nvSpPr>
        <p:spPr>
          <a:xfrm>
            <a:off x="215832" y="1222193"/>
            <a:ext cx="699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 10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1034892" y="5282134"/>
            <a:ext cx="10233183" cy="120032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 3:23 </a:t>
            </a:r>
            <a:r>
              <a:rPr lang="en-GB" sz="3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 </a:t>
            </a:r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sinned and fall short of the glory of God,</a:t>
            </a:r>
            <a:endParaRPr lang="en-SG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FBA03D-302E-A041-8B02-50F2291D4A52}"/>
              </a:ext>
            </a:extLst>
          </p:cNvPr>
          <p:cNvSpPr txBox="1"/>
          <p:nvPr/>
        </p:nvSpPr>
        <p:spPr>
          <a:xfrm>
            <a:off x="193997" y="101491"/>
            <a:ext cx="6339150" cy="707886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i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FOOLPROOF OUR FAITH</a:t>
            </a:r>
          </a:p>
        </p:txBody>
      </p:sp>
    </p:spTree>
    <p:extLst>
      <p:ext uri="{BB962C8B-B14F-4D97-AF65-F5344CB8AC3E}">
        <p14:creationId xmlns:p14="http://schemas.microsoft.com/office/powerpoint/2010/main" val="213045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239771"/>
              </p:ext>
            </p:extLst>
          </p:nvPr>
        </p:nvGraphicFramePr>
        <p:xfrm>
          <a:off x="0" y="0"/>
          <a:ext cx="12196916" cy="68164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3240199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4157339104"/>
                    </a:ext>
                  </a:extLst>
                </a:gridCol>
                <a:gridCol w="6793476">
                  <a:extLst>
                    <a:ext uri="{9D8B030D-6E8A-4147-A177-3AD203B41FA5}">
                      <a16:colId xmlns:a16="http://schemas.microsoft.com/office/drawing/2014/main" val="1747219294"/>
                    </a:ext>
                  </a:extLst>
                </a:gridCol>
                <a:gridCol w="1917290">
                  <a:extLst>
                    <a:ext uri="{9D8B030D-6E8A-4147-A177-3AD203B41FA5}">
                      <a16:colId xmlns:a16="http://schemas.microsoft.com/office/drawing/2014/main" val="3658861430"/>
                    </a:ext>
                  </a:extLst>
                </a:gridCol>
              </a:tblGrid>
              <a:tr h="556244">
                <a:tc>
                  <a:txBody>
                    <a:bodyPr/>
                    <a:lstStyle/>
                    <a:p>
                      <a:pPr algn="ctr"/>
                      <a:r>
                        <a:rPr lang="en-SG" sz="24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7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HEBREW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24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409080"/>
                  </a:ext>
                </a:extLst>
              </a:tr>
              <a:tr h="1178053">
                <a:tc rowSpan="3">
                  <a:txBody>
                    <a:bodyPr/>
                    <a:lstStyle/>
                    <a:p>
                      <a:pPr algn="ctr"/>
                      <a:r>
                        <a:rPr lang="en-SG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LORD</a:t>
                      </a:r>
                    </a:p>
                    <a:p>
                      <a:pPr algn="ctr"/>
                      <a:r>
                        <a:rPr lang="en-SG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(mostly</a:t>
                      </a:r>
                      <a:r>
                        <a:rPr lang="en-SG" sz="2400" b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SG" sz="2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SG" sz="24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</a:t>
                      </a:r>
                      <a:r>
                        <a:rPr lang="en-SG" sz="2400" b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s)</a:t>
                      </a:r>
                      <a:endParaRPr lang="en-SG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7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SG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Yahweh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1" indent="0"/>
                      <a:r>
                        <a:rPr lang="en-GB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Yahweh, which usually connotes God in his </a:t>
                      </a:r>
                      <a:r>
                        <a:rPr lang="en-GB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relationships to people.</a:t>
                      </a:r>
                      <a:endParaRPr lang="en-SG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Elwell, W. A., &amp;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Beitzel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B. J. (1988). . In Baker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encyclopedia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Bible (Vol. 1, p. 697). Grand Rapids, MI: Baker Book House.</a:t>
                      </a:r>
                      <a:endParaRPr lang="en-SG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914036"/>
                  </a:ext>
                </a:extLst>
              </a:tr>
              <a:tr h="1516903">
                <a:tc vMerge="1">
                  <a:txBody>
                    <a:bodyPr/>
                    <a:lstStyle/>
                    <a:p>
                      <a:endParaRPr lang="en-SG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G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1" indent="0"/>
                      <a:r>
                        <a:rPr lang="en-GB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Yahweh reveals God’s nature in the highest and fullest sense possible. Yahweh </a:t>
                      </a:r>
                      <a:r>
                        <a:rPr lang="en-GB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particularly stresses the absolute faithfulness of God</a:t>
                      </a:r>
                      <a:r>
                        <a:rPr lang="en-GB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SG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Elwell, W. A., &amp; Comfort, P. W. (2001). In  (p. 542). Wheaton, IL: Tyndale House Publishers. </a:t>
                      </a:r>
                      <a:endParaRPr lang="en-SG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114546"/>
                  </a:ext>
                </a:extLst>
              </a:tr>
              <a:tr h="1599247">
                <a:tc vMerge="1">
                  <a:txBody>
                    <a:bodyPr/>
                    <a:lstStyle/>
                    <a:p>
                      <a:endParaRPr lang="en-SG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G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1" indent="0"/>
                      <a:r>
                        <a:rPr lang="en-GB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name 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God (Exodus 6:2). …. a relatable God who </a:t>
                      </a:r>
                      <a:r>
                        <a:rPr lang="en-GB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seeks for us to know Him on a deep, personal level</a:t>
                      </a:r>
                      <a:r>
                        <a:rPr lang="en-GB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  <a:endParaRPr lang="en-SG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</a:t>
                      </a:r>
                      <a:r>
                        <a:rPr lang="en-SG" sz="1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www.crosswalk.com</a:t>
                      </a:r>
                      <a:r>
                        <a:rPr lang="en-SG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/faith/bible-study/ive-read-psalm-91-dozens-times-never-noticed-this.html?utm_source=</a:t>
                      </a:r>
                      <a:r>
                        <a:rPr lang="en-SG" sz="1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Jeeng</a:t>
                      </a:r>
                      <a:r>
                        <a:rPr lang="en-SG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944328"/>
                  </a:ext>
                </a:extLst>
              </a:tr>
              <a:tr h="1792610"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7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Elohim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1" indent="0"/>
                      <a:r>
                        <a:rPr lang="en-GB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name 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God in the OT.  Based on a root that means “might” or “power.” .. </a:t>
                      </a:r>
                      <a:r>
                        <a:rPr lang="en-GB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God’s transcendence and capacity as Creator of the universe</a:t>
                      </a:r>
                      <a:r>
                        <a:rPr lang="en-GB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1450" lvl="1" indent="0"/>
                      <a:endParaRPr lang="en-SG" sz="1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Elwell, W. A., &amp;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Beitzel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B. J. (1988). . In Baker </a:t>
                      </a:r>
                      <a:r>
                        <a:rPr lang="en-GB" sz="1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encyclopedia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Bible (Vol. 1, p. 697). Grand Rapids, MI: Baker Book House.</a:t>
                      </a:r>
                    </a:p>
                    <a:p>
                      <a:endParaRPr lang="en-SG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3143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43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73CCAA-4656-1C43-9DF1-FE341325B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t="20668" r="22677" b="20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794" y="2149019"/>
            <a:ext cx="117034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all the workers of wickedness </a:t>
            </a:r>
            <a:r>
              <a:rPr lang="en-GB" sz="3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know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 </a:t>
            </a:r>
            <a:r>
              <a:rPr lang="en-GB" sz="3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eat up my people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as they eat bread,</a:t>
            </a:r>
            <a:b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 do not call upon the </a:t>
            </a:r>
            <a:r>
              <a:rPr lang="en-GB" sz="3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There they are in </a:t>
            </a:r>
            <a:r>
              <a:rPr lang="en-GB" sz="3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 dread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3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 is with the righteous generation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would put to shame the counsel of the afflicted,</a:t>
            </a:r>
            <a:b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the </a:t>
            </a:r>
            <a:r>
              <a:rPr lang="en-GB" sz="3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3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his refuge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SG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 10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Rectangle 1"/>
          <p:cNvSpPr/>
          <p:nvPr/>
        </p:nvSpPr>
        <p:spPr>
          <a:xfrm>
            <a:off x="8931729" y="2048979"/>
            <a:ext cx="3099426" cy="2677656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 15:6 </a:t>
            </a:r>
            <a:br>
              <a:rPr lang="en-GB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Then he </a:t>
            </a:r>
            <a:r>
              <a:rPr lang="en-GB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believed in the  </a:t>
            </a:r>
            <a:r>
              <a:rPr lang="en-GB" sz="2800" b="1" i="1" u="sng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and He reckoned it </a:t>
            </a:r>
            <a:br>
              <a:rPr lang="en-GB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him as righteousness.</a:t>
            </a:r>
            <a:endParaRPr lang="en-SG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DFB0E0-352B-E84B-B65C-B50EEC66C517}"/>
              </a:ext>
            </a:extLst>
          </p:cNvPr>
          <p:cNvSpPr/>
          <p:nvPr/>
        </p:nvSpPr>
        <p:spPr>
          <a:xfrm>
            <a:off x="834198" y="1217983"/>
            <a:ext cx="10754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CONSEQUENCES </a:t>
            </a:r>
            <a:r>
              <a:rPr lang="en-SG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FAITH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AFF50C-850E-9A47-A5AD-C9876F9EE94F}"/>
              </a:ext>
            </a:extLst>
          </p:cNvPr>
          <p:cNvSpPr/>
          <p:nvPr/>
        </p:nvSpPr>
        <p:spPr>
          <a:xfrm>
            <a:off x="215832" y="1222193"/>
            <a:ext cx="699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80BEC8-2B95-DD46-B2BB-CD660AA435DC}"/>
              </a:ext>
            </a:extLst>
          </p:cNvPr>
          <p:cNvSpPr txBox="1"/>
          <p:nvPr/>
        </p:nvSpPr>
        <p:spPr>
          <a:xfrm>
            <a:off x="193997" y="101491"/>
            <a:ext cx="6339150" cy="707886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i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FOOLPROOF OUR FAITH</a:t>
            </a:r>
          </a:p>
        </p:txBody>
      </p:sp>
    </p:spTree>
    <p:extLst>
      <p:ext uri="{BB962C8B-B14F-4D97-AF65-F5344CB8AC3E}">
        <p14:creationId xmlns:p14="http://schemas.microsoft.com/office/powerpoint/2010/main" val="171520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73CCAA-4656-1C43-9DF1-FE341325B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t="20668" r="22677" b="20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448" y="2149019"/>
            <a:ext cx="117034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all the workers of wickedness </a:t>
            </a:r>
            <a:r>
              <a:rPr lang="en-GB" sz="3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know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 </a:t>
            </a:r>
            <a:r>
              <a:rPr lang="en-GB" sz="3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eat up my people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as they eat bread,</a:t>
            </a:r>
            <a:b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 do not call upon the </a:t>
            </a:r>
            <a:r>
              <a:rPr lang="en-GB" sz="3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There they are in </a:t>
            </a:r>
            <a:r>
              <a:rPr lang="en-GB" sz="3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 dread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3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 is with the righteous generation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would put to shame the counsel of the afflicted,</a:t>
            </a:r>
            <a:b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the </a:t>
            </a:r>
            <a:r>
              <a:rPr lang="en-GB" sz="3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3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3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his refuge</a:t>
            </a:r>
            <a:r>
              <a:rPr lang="en-GB" sz="3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SG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 10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E1A5A1-628B-B84E-BC8D-3299306A0FB8}"/>
              </a:ext>
            </a:extLst>
          </p:cNvPr>
          <p:cNvSpPr/>
          <p:nvPr/>
        </p:nvSpPr>
        <p:spPr>
          <a:xfrm>
            <a:off x="8931729" y="2048979"/>
            <a:ext cx="3099426" cy="2677656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 15:6 </a:t>
            </a:r>
            <a:br>
              <a:rPr lang="en-GB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Then he </a:t>
            </a:r>
            <a:r>
              <a:rPr lang="en-GB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believed in the  </a:t>
            </a:r>
            <a:r>
              <a:rPr lang="en-GB" sz="2800" b="1" i="1" u="sng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and He reckoned it </a:t>
            </a:r>
            <a:br>
              <a:rPr lang="en-GB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him as righteousness.</a:t>
            </a:r>
            <a:endParaRPr lang="en-SG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916FAA-3A8E-1546-B794-E26F8E8C7CFE}"/>
              </a:ext>
            </a:extLst>
          </p:cNvPr>
          <p:cNvSpPr/>
          <p:nvPr/>
        </p:nvSpPr>
        <p:spPr>
          <a:xfrm>
            <a:off x="834198" y="1217983"/>
            <a:ext cx="10754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CONSEQUENCES </a:t>
            </a:r>
            <a:r>
              <a:rPr lang="en-SG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FAITH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CE9E2C-EA8B-ED41-A47D-100FA1607340}"/>
              </a:ext>
            </a:extLst>
          </p:cNvPr>
          <p:cNvSpPr/>
          <p:nvPr/>
        </p:nvSpPr>
        <p:spPr>
          <a:xfrm>
            <a:off x="215832" y="1222193"/>
            <a:ext cx="699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F6C843-C248-6F4E-B8F3-7C32600FB544}"/>
              </a:ext>
            </a:extLst>
          </p:cNvPr>
          <p:cNvSpPr txBox="1"/>
          <p:nvPr/>
        </p:nvSpPr>
        <p:spPr>
          <a:xfrm>
            <a:off x="193997" y="101491"/>
            <a:ext cx="6339150" cy="707886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i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FOOLPROOF OUR FAITH</a:t>
            </a:r>
          </a:p>
        </p:txBody>
      </p:sp>
    </p:spTree>
    <p:extLst>
      <p:ext uri="{BB962C8B-B14F-4D97-AF65-F5344CB8AC3E}">
        <p14:creationId xmlns:p14="http://schemas.microsoft.com/office/powerpoint/2010/main" val="15595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5846" y="79400"/>
            <a:ext cx="113310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fool has said in his heart, “There is no God,”</a:t>
            </a:r>
            <a:b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corrupt, and have committed abominable injustice;</a:t>
            </a:r>
            <a:b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one who does good.</a:t>
            </a:r>
            <a:b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GB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looked down from heaven upon the sons of men</a:t>
            </a:r>
            <a:b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if there is anyone who understands, Who seeks after God.</a:t>
            </a:r>
            <a:b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one of them has turned aside; together they have become corrupt;</a:t>
            </a:r>
            <a:b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one who does good, not even one.</a:t>
            </a:r>
          </a:p>
          <a:p>
            <a:r>
              <a:rPr lang="en-GB" sz="3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 workers of wickedness no knowledge,</a:t>
            </a:r>
            <a:b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eat up My people </a:t>
            </a:r>
            <a:r>
              <a:rPr lang="en-GB" sz="3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though</a:t>
            </a: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they ate bread</a:t>
            </a:r>
            <a:b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have not called upon </a:t>
            </a:r>
            <a:r>
              <a:rPr lang="en-GB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0" i="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FB252B-765C-E242-A997-446972C2C7F8}"/>
              </a:ext>
            </a:extLst>
          </p:cNvPr>
          <p:cNvSpPr txBox="1"/>
          <p:nvPr/>
        </p:nvSpPr>
        <p:spPr>
          <a:xfrm rot="16200000">
            <a:off x="-3084634" y="3055349"/>
            <a:ext cx="6835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PSALM 53</a:t>
            </a:r>
          </a:p>
        </p:txBody>
      </p:sp>
    </p:spTree>
    <p:extLst>
      <p:ext uri="{BB962C8B-B14F-4D97-AF65-F5344CB8AC3E}">
        <p14:creationId xmlns:p14="http://schemas.microsoft.com/office/powerpoint/2010/main" val="8310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5846" y="79400"/>
            <a:ext cx="113310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3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they were in great fear </a:t>
            </a:r>
            <a:r>
              <a:rPr lang="en-GB" sz="3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no fear had been;</a:t>
            </a:r>
            <a:b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God scattered the bones of him who encamped against you;</a:t>
            </a:r>
            <a:b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 put </a:t>
            </a:r>
            <a:r>
              <a:rPr lang="en-GB" sz="3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 shame, because </a:t>
            </a:r>
            <a:r>
              <a:rPr lang="en-GB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had rejected them.</a:t>
            </a:r>
            <a:b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that the salvation of Israel would come out of Zion!</a:t>
            </a:r>
            <a:b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GB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restores His captive people,</a:t>
            </a:r>
            <a:b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Jacob rejoice, let Israel be glad.</a:t>
            </a:r>
            <a:endParaRPr lang="en-GB" sz="3200" b="0" i="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FB252B-765C-E242-A997-446972C2C7F8}"/>
              </a:ext>
            </a:extLst>
          </p:cNvPr>
          <p:cNvSpPr txBox="1"/>
          <p:nvPr/>
        </p:nvSpPr>
        <p:spPr>
          <a:xfrm rot="16200000">
            <a:off x="-3084634" y="3055349"/>
            <a:ext cx="6835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PSALM 53</a:t>
            </a:r>
          </a:p>
        </p:txBody>
      </p:sp>
    </p:spTree>
    <p:extLst>
      <p:ext uri="{BB962C8B-B14F-4D97-AF65-F5344CB8AC3E}">
        <p14:creationId xmlns:p14="http://schemas.microsoft.com/office/powerpoint/2010/main" val="23781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0" y="3695700"/>
            <a:ext cx="12224737" cy="3162300"/>
          </a:xfrm>
          <a:prstGeom prst="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66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Welcome Back! </a:t>
            </a:r>
            <a:endParaRPr kumimoji="0" lang="en-SG" sz="6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" r="8279"/>
          <a:stretch/>
        </p:blipFill>
        <p:spPr bwMode="auto">
          <a:xfrm>
            <a:off x="1" y="0"/>
            <a:ext cx="1222473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3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5845" y="79400"/>
            <a:ext cx="1197254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fool has said in his heart, “There is no God,”</a:t>
            </a:r>
            <a:b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corrupt, and have committed abominable injustice;</a:t>
            </a:r>
            <a:b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one who does good.</a:t>
            </a:r>
            <a:b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GB" sz="27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looked down from heaven upon the sons of men</a:t>
            </a:r>
            <a:b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if there is anyone who understands, Who seeks after God.</a:t>
            </a:r>
            <a:b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one of them has turned aside; together they have become corrupt;</a:t>
            </a:r>
            <a:b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one who does good, not even one.</a:t>
            </a:r>
          </a:p>
          <a:p>
            <a:r>
              <a:rPr lang="en-GB" sz="27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 workers of wickedness no knowledge,</a:t>
            </a:r>
            <a:b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eat up My people </a:t>
            </a:r>
            <a:r>
              <a:rPr lang="en-GB" sz="27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though</a:t>
            </a:r>
            <a: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they ate bread</a:t>
            </a:r>
            <a:b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have not called upon </a:t>
            </a:r>
            <a:r>
              <a:rPr lang="en-GB" sz="27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they were in great fear </a:t>
            </a:r>
            <a:r>
              <a:rPr lang="en-GB" sz="27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no fear had been;</a:t>
            </a:r>
            <a:b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God scattered the bones of him who encamped against you;</a:t>
            </a:r>
            <a:b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 put </a:t>
            </a:r>
            <a:r>
              <a:rPr lang="en-GB" sz="27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 shame, because </a:t>
            </a:r>
            <a:r>
              <a:rPr lang="en-GB" sz="27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had rejected them.</a:t>
            </a:r>
            <a:b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that the salvation of Israel would come out of Zion!</a:t>
            </a:r>
            <a:b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GB" sz="27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restores His captive people,</a:t>
            </a:r>
            <a:b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Jacob rejoice, let Israel be glad.</a:t>
            </a:r>
            <a:endParaRPr lang="en-GB" sz="2700" b="0" i="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FB252B-765C-E242-A997-446972C2C7F8}"/>
              </a:ext>
            </a:extLst>
          </p:cNvPr>
          <p:cNvSpPr txBox="1"/>
          <p:nvPr/>
        </p:nvSpPr>
        <p:spPr>
          <a:xfrm rot="16200000">
            <a:off x="-3084634" y="3055349"/>
            <a:ext cx="6835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PSALM 53</a:t>
            </a:r>
          </a:p>
        </p:txBody>
      </p:sp>
    </p:spTree>
    <p:extLst>
      <p:ext uri="{BB962C8B-B14F-4D97-AF65-F5344CB8AC3E}">
        <p14:creationId xmlns:p14="http://schemas.microsoft.com/office/powerpoint/2010/main" val="265156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286" y="280217"/>
            <a:ext cx="4999740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fool has said in his heart, “There is no God.”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corrupt, they have committed abominable deeds;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 no one who does good.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GB" sz="1750" b="1" u="sng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175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 looked down from heaven upon 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sons of men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if there are any who understand,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 seek after God.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all turned aside, together they have become corrupt;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 no one who does good, not even one.</a:t>
            </a:r>
          </a:p>
          <a:p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all the workers of wickedness not know,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 eat up my people </a:t>
            </a:r>
            <a:r>
              <a:rPr lang="en-GB" sz="17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they eat bread,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do not call upon the </a:t>
            </a:r>
            <a:r>
              <a:rPr lang="en-GB" sz="175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17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they are in great dread,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God is with the righteous generation.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would put to shame the counsel 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afflicted,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 </a:t>
            </a:r>
            <a:r>
              <a:rPr lang="en-GB" sz="1750" b="1" u="sng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his refuge.</a:t>
            </a:r>
          </a:p>
          <a:p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that the salvation of Israel would 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out of Zion!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 </a:t>
            </a:r>
            <a:r>
              <a:rPr lang="en-GB" sz="1750" b="1" u="sng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restores His captive people,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Jacob will rejoice, Israel will be glad.</a:t>
            </a:r>
            <a:endParaRPr lang="en-GB" sz="175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6496" y="191729"/>
            <a:ext cx="5720704" cy="666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fool has said in his heart, “There is no God,”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corrupt, and have committed abominable injustice;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one who does good.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GB" sz="178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looked down from heaven upon the sons of men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if there is anyone who understands,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 seeks after God.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one of them has turned aside; together they have become corrupt;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one who does good, not even one.</a:t>
            </a:r>
          </a:p>
          <a:p>
            <a:r>
              <a:rPr lang="en-GB" sz="178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 workers of wickedness no knowledge,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eat up My people </a:t>
            </a:r>
            <a:r>
              <a:rPr lang="en-GB" sz="178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though</a:t>
            </a: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they ate bread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have not called upon </a:t>
            </a:r>
            <a:r>
              <a:rPr lang="en-GB" sz="178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they were in great fear </a:t>
            </a:r>
            <a:r>
              <a:rPr lang="en-GB" sz="178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no fear had been;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God scattered the bones of him who encamped against you;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 put </a:t>
            </a:r>
            <a:r>
              <a:rPr lang="en-GB" sz="178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 shame, because </a:t>
            </a:r>
            <a:r>
              <a:rPr lang="en-GB" sz="178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had rejected them.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that the salvation of Israel would come out of Zion!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GB" sz="178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restores His captive people,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Jacob rejoice, let Israel be glad.</a:t>
            </a:r>
            <a:endParaRPr lang="en-GB" sz="1780" b="0" i="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2957" y="4560245"/>
            <a:ext cx="5720704" cy="11468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EF93F-23CA-B44C-96B0-412C366A9AFB}"/>
              </a:ext>
            </a:extLst>
          </p:cNvPr>
          <p:cNvSpPr txBox="1"/>
          <p:nvPr/>
        </p:nvSpPr>
        <p:spPr>
          <a:xfrm rot="16200000">
            <a:off x="-3066264" y="3033209"/>
            <a:ext cx="6835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PSALM 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FB252B-765C-E242-A997-446972C2C7F8}"/>
              </a:ext>
            </a:extLst>
          </p:cNvPr>
          <p:cNvSpPr txBox="1"/>
          <p:nvPr/>
        </p:nvSpPr>
        <p:spPr>
          <a:xfrm rot="16200000">
            <a:off x="2468331" y="3055349"/>
            <a:ext cx="6835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PSALM 53</a:t>
            </a:r>
          </a:p>
        </p:txBody>
      </p:sp>
      <p:sp>
        <p:nvSpPr>
          <p:cNvPr id="3" name="Oval 2"/>
          <p:cNvSpPr/>
          <p:nvPr/>
        </p:nvSpPr>
        <p:spPr>
          <a:xfrm>
            <a:off x="6735236" y="6121116"/>
            <a:ext cx="762000" cy="495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Oval 10"/>
          <p:cNvSpPr/>
          <p:nvPr/>
        </p:nvSpPr>
        <p:spPr>
          <a:xfrm>
            <a:off x="9485491" y="5032188"/>
            <a:ext cx="762000" cy="495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Oval 11"/>
          <p:cNvSpPr/>
          <p:nvPr/>
        </p:nvSpPr>
        <p:spPr>
          <a:xfrm>
            <a:off x="8723491" y="3718109"/>
            <a:ext cx="762000" cy="495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Oval 12"/>
          <p:cNvSpPr/>
          <p:nvPr/>
        </p:nvSpPr>
        <p:spPr>
          <a:xfrm>
            <a:off x="6194567" y="1257300"/>
            <a:ext cx="762000" cy="495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Oval 13"/>
          <p:cNvSpPr/>
          <p:nvPr/>
        </p:nvSpPr>
        <p:spPr>
          <a:xfrm>
            <a:off x="3074620" y="3686359"/>
            <a:ext cx="762000" cy="495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Oval 14"/>
          <p:cNvSpPr/>
          <p:nvPr/>
        </p:nvSpPr>
        <p:spPr>
          <a:xfrm>
            <a:off x="1322257" y="5032188"/>
            <a:ext cx="762000" cy="495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Oval 15"/>
          <p:cNvSpPr/>
          <p:nvPr/>
        </p:nvSpPr>
        <p:spPr>
          <a:xfrm>
            <a:off x="1562100" y="5799878"/>
            <a:ext cx="762000" cy="495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Oval 16"/>
          <p:cNvSpPr/>
          <p:nvPr/>
        </p:nvSpPr>
        <p:spPr>
          <a:xfrm>
            <a:off x="1104900" y="1276350"/>
            <a:ext cx="762000" cy="495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618987" y="4264209"/>
            <a:ext cx="4217597" cy="119679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Rectangle 17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Rectangle 18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0419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286" y="280217"/>
            <a:ext cx="4999740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fool has said in his heart, “There is no God.”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corrupt, they have committed abominable deeds;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 no one who does good.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GB" sz="1750" b="1" u="sng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175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 looked down from heaven upon 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sons of men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if there are any who understand,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 seek after God.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all turned aside, together they have become corrupt;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 no one who does good, not even one.</a:t>
            </a:r>
          </a:p>
          <a:p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all the workers of wickedness not know,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 eat up my people </a:t>
            </a:r>
            <a:r>
              <a:rPr lang="en-GB" sz="17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they eat bread,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do not call upon the </a:t>
            </a:r>
            <a:r>
              <a:rPr lang="en-GB" sz="175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they are in great dread,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God is with the righteous generation.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would put to shame the counsel 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afflicted,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 </a:t>
            </a:r>
            <a:r>
              <a:rPr lang="en-GB" sz="1750" b="1" u="sng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his refuge.</a:t>
            </a:r>
          </a:p>
          <a:p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that the salvation of Israel would 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out of Zion!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 </a:t>
            </a:r>
            <a:r>
              <a:rPr lang="en-GB" sz="1750" b="1" u="sng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restores His captive people,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Jacob will rejoice, Israel will be glad.</a:t>
            </a:r>
            <a:endParaRPr lang="en-GB" sz="175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6496" y="191729"/>
            <a:ext cx="5720704" cy="666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fool has said in his heart, “There is no God,”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corrupt, and have committed abominable injustice;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one who does good.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GB" sz="178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looked down from heaven upon the sons of men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if there is anyone who understands,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 seeks after God.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one of them has turned aside; together they have become corrupt;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one who does good, not even one.</a:t>
            </a:r>
          </a:p>
          <a:p>
            <a:r>
              <a:rPr lang="en-GB" sz="178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 workers of wickedness no knowledge,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eat up My people </a:t>
            </a:r>
            <a:r>
              <a:rPr lang="en-GB" sz="178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though</a:t>
            </a: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they ate bread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have not called upon </a:t>
            </a:r>
            <a:r>
              <a:rPr lang="en-GB" sz="178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they were in great fear </a:t>
            </a:r>
            <a:r>
              <a:rPr lang="en-GB" sz="178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no fear had been;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God scattered the bones of him who encamped against you;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 put </a:t>
            </a:r>
            <a:r>
              <a:rPr lang="en-GB" sz="178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 shame, because </a:t>
            </a:r>
            <a:r>
              <a:rPr lang="en-GB" sz="178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had rejected them.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that the salvation of Israel would come out of Zion!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GB" sz="178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restores His captive people,</a:t>
            </a:r>
            <a:b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8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Jacob rejoice, let Israel be glad.</a:t>
            </a:r>
            <a:endParaRPr lang="en-GB" sz="1780" b="0" i="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2957" y="4560245"/>
            <a:ext cx="5720704" cy="11468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EF93F-23CA-B44C-96B0-412C366A9AFB}"/>
              </a:ext>
            </a:extLst>
          </p:cNvPr>
          <p:cNvSpPr txBox="1"/>
          <p:nvPr/>
        </p:nvSpPr>
        <p:spPr>
          <a:xfrm rot="16200000">
            <a:off x="-3066264" y="3033209"/>
            <a:ext cx="6835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PSALM 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FB252B-765C-E242-A997-446972C2C7F8}"/>
              </a:ext>
            </a:extLst>
          </p:cNvPr>
          <p:cNvSpPr txBox="1"/>
          <p:nvPr/>
        </p:nvSpPr>
        <p:spPr>
          <a:xfrm rot="16200000">
            <a:off x="2468331" y="3055349"/>
            <a:ext cx="6835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PSALM 53</a:t>
            </a:r>
          </a:p>
        </p:txBody>
      </p:sp>
      <p:sp>
        <p:nvSpPr>
          <p:cNvPr id="3" name="Oval 2"/>
          <p:cNvSpPr/>
          <p:nvPr/>
        </p:nvSpPr>
        <p:spPr>
          <a:xfrm>
            <a:off x="6735236" y="6121116"/>
            <a:ext cx="762000" cy="495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Oval 10"/>
          <p:cNvSpPr/>
          <p:nvPr/>
        </p:nvSpPr>
        <p:spPr>
          <a:xfrm>
            <a:off x="9485491" y="5032188"/>
            <a:ext cx="762000" cy="495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Oval 11"/>
          <p:cNvSpPr/>
          <p:nvPr/>
        </p:nvSpPr>
        <p:spPr>
          <a:xfrm>
            <a:off x="8723491" y="3718109"/>
            <a:ext cx="762000" cy="495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Oval 12"/>
          <p:cNvSpPr/>
          <p:nvPr/>
        </p:nvSpPr>
        <p:spPr>
          <a:xfrm>
            <a:off x="6194567" y="1257300"/>
            <a:ext cx="762000" cy="495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Oval 13"/>
          <p:cNvSpPr/>
          <p:nvPr/>
        </p:nvSpPr>
        <p:spPr>
          <a:xfrm>
            <a:off x="3074620" y="3686359"/>
            <a:ext cx="762000" cy="495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Oval 14"/>
          <p:cNvSpPr/>
          <p:nvPr/>
        </p:nvSpPr>
        <p:spPr>
          <a:xfrm>
            <a:off x="1322257" y="5032188"/>
            <a:ext cx="762000" cy="495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Oval 15"/>
          <p:cNvSpPr/>
          <p:nvPr/>
        </p:nvSpPr>
        <p:spPr>
          <a:xfrm>
            <a:off x="1562100" y="5799878"/>
            <a:ext cx="762000" cy="495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Oval 16"/>
          <p:cNvSpPr/>
          <p:nvPr/>
        </p:nvSpPr>
        <p:spPr>
          <a:xfrm>
            <a:off x="1104900" y="1276350"/>
            <a:ext cx="762000" cy="495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618987" y="4264209"/>
            <a:ext cx="4217597" cy="119679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Rectangle 17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Rectangle 18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47C60C-BEEF-AD42-875E-17E58D50157E}"/>
              </a:ext>
            </a:extLst>
          </p:cNvPr>
          <p:cNvSpPr/>
          <p:nvPr/>
        </p:nvSpPr>
        <p:spPr>
          <a:xfrm>
            <a:off x="390799" y="2445222"/>
            <a:ext cx="5062827" cy="304698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For God is </a:t>
            </a:r>
            <a:r>
              <a:rPr lang="en-GB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with the  righteous generation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You would put to shame the counsel of the afflicted,</a:t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But the </a:t>
            </a:r>
            <a:r>
              <a:rPr lang="en-GB" sz="3200" b="1" u="sng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3200" u="sng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is his refuge.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D6C3A3-431B-454D-AA6E-6BE3838ED631}"/>
              </a:ext>
            </a:extLst>
          </p:cNvPr>
          <p:cNvSpPr/>
          <p:nvPr/>
        </p:nvSpPr>
        <p:spPr>
          <a:xfrm>
            <a:off x="6159417" y="2426843"/>
            <a:ext cx="5911891" cy="304698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scattered the bones of him who encamped against you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 </a:t>
            </a:r>
            <a:r>
              <a:rPr lang="en-GB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 </a:t>
            </a:r>
            <a:r>
              <a:rPr lang="en-GB" sz="3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n-GB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 shame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because</a:t>
            </a:r>
            <a:r>
              <a:rPr lang="en-GB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rejected them.</a:t>
            </a:r>
            <a:endParaRPr lang="en-SG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286" y="280217"/>
            <a:ext cx="4999740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fool has said in his heart, “There is no God.”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corrupt, they have committed abominable deeds;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 no one who does good.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GB" sz="1750" b="1" u="sng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175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 looked down from heaven upon 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sons of men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if there are any who understand,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 seek after God.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all turned aside, together they have become corrupt;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 no one who does good, not even one.</a:t>
            </a:r>
          </a:p>
          <a:p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all the workers of wickedness not know,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 eat up my people </a:t>
            </a:r>
            <a:r>
              <a:rPr lang="en-GB" sz="17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they eat bread,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do not call upon the </a:t>
            </a:r>
            <a:r>
              <a:rPr lang="en-GB" sz="175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17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they are in great dread,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God is with the righteous generation.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would put to shame the counsel 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afflicted,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 </a:t>
            </a:r>
            <a:r>
              <a:rPr lang="en-GB" sz="1750" b="1" u="sng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his refuge.</a:t>
            </a:r>
          </a:p>
          <a:p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that the salvation of Israel would 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out of Zion!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 </a:t>
            </a:r>
            <a:r>
              <a:rPr lang="en-GB" sz="1750" b="1" u="sng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restores His captive people,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Jacob will rejoice, Israel will be glad.</a:t>
            </a:r>
            <a:endParaRPr lang="en-GB" sz="175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6496" y="191729"/>
            <a:ext cx="57207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fool has said in his heart, “There is no God,”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corrupt, and have committed abominable injustice;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one who does good.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GB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looked down from heaven upon the sons of men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if there is anyone who understands,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 seeks after God.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one of them has turned aside; together they have become corrupt;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one who does good, not even one.</a:t>
            </a:r>
          </a:p>
          <a:p>
            <a:r>
              <a:rPr lang="en-GB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 workers of wickedness no knowledge,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eat up My people </a:t>
            </a:r>
            <a:r>
              <a:rPr lang="en-GB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though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they ate bread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have not called upon </a:t>
            </a:r>
            <a:r>
              <a:rPr lang="en-GB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they were in great fear </a:t>
            </a:r>
            <a:r>
              <a:rPr lang="en-GB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no fear had been;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God scattered the bones of him who encamped against you;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 put </a:t>
            </a:r>
            <a:r>
              <a:rPr lang="en-GB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 shame, because </a:t>
            </a:r>
            <a:r>
              <a:rPr lang="en-GB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had rejected them.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that the salvation of Israel would come out of Zion!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GB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restores His captive people,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Jacob rejoice, let Israel be glad.</a:t>
            </a:r>
            <a:endParaRPr lang="en-GB" b="0" i="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687" y="4320988"/>
            <a:ext cx="4217597" cy="1110533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6496" y="4641158"/>
            <a:ext cx="5720704" cy="107910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860" y="1818446"/>
            <a:ext cx="4573360" cy="20748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YAHWEH</a:t>
            </a:r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God of Compassion</a:t>
            </a:r>
          </a:p>
          <a:p>
            <a:pPr algn="ctr"/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:Deliverance of the Righteous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8715" y="1780346"/>
            <a:ext cx="482428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ELOHIM</a:t>
            </a:r>
          </a:p>
          <a:p>
            <a:pPr algn="ctr"/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God of Justice</a:t>
            </a:r>
          </a:p>
          <a:p>
            <a:pPr algn="ctr"/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:Destruction of the FOOL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EF93F-23CA-B44C-96B0-412C366A9AFB}"/>
              </a:ext>
            </a:extLst>
          </p:cNvPr>
          <p:cNvSpPr txBox="1"/>
          <p:nvPr/>
        </p:nvSpPr>
        <p:spPr>
          <a:xfrm rot="16200000">
            <a:off x="-3066264" y="3033209"/>
            <a:ext cx="6835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PSALM 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FB252B-765C-E242-A997-446972C2C7F8}"/>
              </a:ext>
            </a:extLst>
          </p:cNvPr>
          <p:cNvSpPr txBox="1"/>
          <p:nvPr/>
        </p:nvSpPr>
        <p:spPr>
          <a:xfrm rot="16200000">
            <a:off x="2468331" y="3055349"/>
            <a:ext cx="6835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PSALM 53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286" y="280217"/>
            <a:ext cx="4999740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fool has said in his heart, “There is no God.”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corrupt, they have committed abominable deeds;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 no one who does good.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GB" sz="1750" b="1" u="sng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175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 looked down from heaven upon 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sons of men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if there are any who understand,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 seek after God.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all turned aside, together they have become corrupt;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 no one who does good, not even one.</a:t>
            </a:r>
          </a:p>
          <a:p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all the workers of wickedness not know,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 eat up my people </a:t>
            </a:r>
            <a:r>
              <a:rPr lang="en-GB" sz="17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they eat bread,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do not call upon the </a:t>
            </a:r>
            <a:r>
              <a:rPr lang="en-GB" sz="175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17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they are in great dread,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God is with the righteous generation.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would put to shame the counsel 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afflicted,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 </a:t>
            </a:r>
            <a:r>
              <a:rPr lang="en-GB" sz="1750" b="1" u="sng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his refuge.</a:t>
            </a:r>
          </a:p>
          <a:p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that the salvation of Israel would 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out of Zion!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 </a:t>
            </a:r>
            <a:r>
              <a:rPr lang="en-GB" sz="1750" b="1" u="sng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restores His captive people,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Jacob will rejoice, Israel will be glad.</a:t>
            </a:r>
            <a:endParaRPr lang="en-GB" sz="175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6496" y="191729"/>
            <a:ext cx="57207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fool has said in his heart, “There is no God,”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corrupt, and have committed abominable injustice;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one who does good.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GB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looked down from heaven upon the sons of men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if there is anyone who understands,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 seeks after God.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one of them has turned aside; together they have become corrupt;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one who does good, not even one.</a:t>
            </a:r>
          </a:p>
          <a:p>
            <a:r>
              <a:rPr lang="en-GB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 workers of wickedness no knowledge,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eat up My people </a:t>
            </a:r>
            <a:r>
              <a:rPr lang="en-GB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though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they ate bread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have not called upon </a:t>
            </a:r>
            <a:r>
              <a:rPr lang="en-GB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they were in great fear </a:t>
            </a:r>
            <a:r>
              <a:rPr lang="en-GB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no fear had been;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God scattered the bones of him who encamped against you;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 put </a:t>
            </a:r>
            <a:r>
              <a:rPr lang="en-GB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 shame, because </a:t>
            </a:r>
            <a:r>
              <a:rPr lang="en-GB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had rejected them.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that the salvation of Israel would come out of Zion!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GB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restores His captive people,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Jacob rejoice, let Israel be glad.</a:t>
            </a:r>
            <a:endParaRPr lang="en-GB" b="0" i="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687" y="4320988"/>
            <a:ext cx="4217597" cy="1110533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6496" y="4641158"/>
            <a:ext cx="5720704" cy="107910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859" y="1818446"/>
            <a:ext cx="4740751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YAHWEH</a:t>
            </a:r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God of Compassion</a:t>
            </a:r>
          </a:p>
          <a:p>
            <a:pPr algn="ctr"/>
            <a:r>
              <a:rPr lang="en-SG" sz="3100" b="1" dirty="0">
                <a:latin typeface="Arial" panose="020B0604020202020204" pitchFamily="34" charset="0"/>
                <a:cs typeface="Arial" panose="020B0604020202020204" pitchFamily="34" charset="0"/>
              </a:rPr>
              <a:t>:Positive </a:t>
            </a:r>
            <a:r>
              <a:rPr lang="en-SG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consequences </a:t>
            </a:r>
            <a:r>
              <a:rPr lang="en-SG" sz="3100" b="1" dirty="0">
                <a:latin typeface="Arial" panose="020B0604020202020204" pitchFamily="34" charset="0"/>
                <a:cs typeface="Arial" panose="020B0604020202020204" pitchFamily="34" charset="0"/>
              </a:rPr>
              <a:t>on those who believe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0982" y="1780346"/>
            <a:ext cx="5440581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ELOHIM</a:t>
            </a:r>
          </a:p>
          <a:p>
            <a:pPr algn="ctr"/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God of Justice</a:t>
            </a:r>
          </a:p>
          <a:p>
            <a:pPr algn="ctr"/>
            <a:r>
              <a:rPr lang="en-SG" sz="31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SG" sz="3100" b="1" dirty="0">
                <a:latin typeface="Barlow" pitchFamily="2" charset="77"/>
              </a:rPr>
              <a:t> Negative </a:t>
            </a:r>
            <a:r>
              <a:rPr lang="en-SG" sz="3100" b="1" dirty="0" smtClean="0">
                <a:latin typeface="Barlow" pitchFamily="2" charset="77"/>
              </a:rPr>
              <a:t>consequences </a:t>
            </a:r>
            <a:r>
              <a:rPr lang="en-SG" sz="3100" b="1" dirty="0">
                <a:latin typeface="Barlow" pitchFamily="2" charset="77"/>
              </a:rPr>
              <a:t>on those who don’t believe</a:t>
            </a:r>
            <a:endParaRPr lang="en-SG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EF93F-23CA-B44C-96B0-412C366A9AFB}"/>
              </a:ext>
            </a:extLst>
          </p:cNvPr>
          <p:cNvSpPr txBox="1"/>
          <p:nvPr/>
        </p:nvSpPr>
        <p:spPr>
          <a:xfrm rot="16200000">
            <a:off x="-3066264" y="3033209"/>
            <a:ext cx="6835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PSALM 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FB252B-765C-E242-A997-446972C2C7F8}"/>
              </a:ext>
            </a:extLst>
          </p:cNvPr>
          <p:cNvSpPr txBox="1"/>
          <p:nvPr/>
        </p:nvSpPr>
        <p:spPr>
          <a:xfrm rot="16200000">
            <a:off x="2468331" y="3055349"/>
            <a:ext cx="6835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PSALM 53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286" y="280217"/>
            <a:ext cx="4999740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fool has said in his heart, “There is no God.”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corrupt, they have committed abominable deeds;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 no one who does good.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GB" sz="1750" b="1" u="sng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175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 looked down from heaven upon 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sons of men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if there are any who understand,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 seek after God.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all turned aside, together they have become corrupt;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 no one who does good, not even one.</a:t>
            </a:r>
          </a:p>
          <a:p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all the workers of wickedness not know,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 eat up my people </a:t>
            </a:r>
            <a:r>
              <a:rPr lang="en-GB" sz="17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they eat bread,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do not call upon the </a:t>
            </a:r>
            <a:r>
              <a:rPr lang="en-GB" sz="175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17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they are in great dread,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God is with the righteous generation.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would put to shame the counsel 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afflicted,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 </a:t>
            </a:r>
            <a:r>
              <a:rPr lang="en-GB" sz="1750" b="1" u="sng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his refuge.</a:t>
            </a:r>
          </a:p>
          <a:p>
            <a:r>
              <a:rPr lang="en-GB" sz="175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that the salvation of Israel would 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out of Zion!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 </a:t>
            </a:r>
            <a:r>
              <a:rPr lang="en-GB" sz="1750" b="1" u="sng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restores His captive people,</a:t>
            </a:r>
            <a:b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Jacob will rejoice, Israel will be glad.</a:t>
            </a:r>
            <a:endParaRPr lang="en-GB" sz="175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6496" y="191729"/>
            <a:ext cx="57207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fool has said in his heart, “There is no God,”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corrupt, and have committed abominable injustice;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one who does good.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GB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looked down from heaven upon the sons of men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if there is anyone who understands,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 seeks after God.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one of them has turned aside; together they have become corrupt;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one who does good, not even one.</a:t>
            </a:r>
          </a:p>
          <a:p>
            <a:r>
              <a:rPr lang="en-GB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 workers of wickedness no knowledge,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eat up My people </a:t>
            </a:r>
            <a:r>
              <a:rPr lang="en-GB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though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they ate bread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have not called upon </a:t>
            </a:r>
            <a:r>
              <a:rPr lang="en-GB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they were in great fear </a:t>
            </a:r>
            <a:r>
              <a:rPr lang="en-GB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no fear had been;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God scattered the bones of him who encamped against you;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 put </a:t>
            </a:r>
            <a:r>
              <a:rPr lang="en-GB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 shame, because </a:t>
            </a:r>
            <a:r>
              <a:rPr lang="en-GB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had rejected them.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that the salvation of Israel would come out of Zion!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GB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restores His captive people,</a:t>
            </a:r>
            <a:b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Jacob rejoice, let Israel be glad.</a:t>
            </a:r>
            <a:endParaRPr lang="en-GB" b="0" i="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687" y="4320988"/>
            <a:ext cx="4217597" cy="1110533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6496" y="4641158"/>
            <a:ext cx="5720704" cy="107910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859" y="1818446"/>
            <a:ext cx="4740751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YAHWEH</a:t>
            </a:r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God of Compassion</a:t>
            </a:r>
          </a:p>
          <a:p>
            <a:pPr algn="ctr"/>
            <a:r>
              <a:rPr lang="en-SG" sz="3100" b="1" dirty="0">
                <a:latin typeface="Arial" panose="020B0604020202020204" pitchFamily="34" charset="0"/>
                <a:cs typeface="Arial" panose="020B0604020202020204" pitchFamily="34" charset="0"/>
              </a:rPr>
              <a:t>:Positive </a:t>
            </a:r>
            <a:r>
              <a:rPr lang="en-SG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consequences </a:t>
            </a:r>
            <a:r>
              <a:rPr lang="en-SG" sz="3100" b="1" dirty="0">
                <a:latin typeface="Arial" panose="020B0604020202020204" pitchFamily="34" charset="0"/>
                <a:cs typeface="Arial" panose="020B0604020202020204" pitchFamily="34" charset="0"/>
              </a:rPr>
              <a:t>on those who believe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0982" y="1780346"/>
            <a:ext cx="5440581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ELOHIM</a:t>
            </a:r>
          </a:p>
          <a:p>
            <a:pPr algn="ctr"/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God of Justice</a:t>
            </a:r>
          </a:p>
          <a:p>
            <a:pPr algn="ctr"/>
            <a:r>
              <a:rPr lang="en-SG" sz="31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SG" sz="3100" b="1" dirty="0">
                <a:latin typeface="Barlow" pitchFamily="2" charset="77"/>
              </a:rPr>
              <a:t> Negative </a:t>
            </a:r>
            <a:r>
              <a:rPr lang="en-SG" sz="3100" b="1" dirty="0" smtClean="0">
                <a:latin typeface="Barlow" pitchFamily="2" charset="77"/>
              </a:rPr>
              <a:t>consequences </a:t>
            </a:r>
            <a:r>
              <a:rPr lang="en-SG" sz="3100" b="1" dirty="0">
                <a:latin typeface="Barlow" pitchFamily="2" charset="77"/>
              </a:rPr>
              <a:t>on those who don’t believe</a:t>
            </a:r>
            <a:endParaRPr lang="en-SG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EF93F-23CA-B44C-96B0-412C366A9AFB}"/>
              </a:ext>
            </a:extLst>
          </p:cNvPr>
          <p:cNvSpPr txBox="1"/>
          <p:nvPr/>
        </p:nvSpPr>
        <p:spPr>
          <a:xfrm rot="16200000">
            <a:off x="-3066264" y="3033209"/>
            <a:ext cx="6835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PSALM 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FB252B-765C-E242-A997-446972C2C7F8}"/>
              </a:ext>
            </a:extLst>
          </p:cNvPr>
          <p:cNvSpPr txBox="1"/>
          <p:nvPr/>
        </p:nvSpPr>
        <p:spPr>
          <a:xfrm rot="16200000">
            <a:off x="2468331" y="3055349"/>
            <a:ext cx="6835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PSALM 53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73CCAA-4656-1C43-9DF1-FE341325B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t="20668" r="22677" b="20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505313-4F8A-C94D-826B-DA03A8B708AD}"/>
              </a:ext>
            </a:extLst>
          </p:cNvPr>
          <p:cNvSpPr/>
          <p:nvPr/>
        </p:nvSpPr>
        <p:spPr>
          <a:xfrm>
            <a:off x="834198" y="1217983"/>
            <a:ext cx="10754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CONSEQUENCES </a:t>
            </a:r>
            <a:r>
              <a:rPr kumimoji="0" lang="en-SG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FAITH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F8FB7B-10B1-DE45-8810-819BA7AF7BB8}"/>
              </a:ext>
            </a:extLst>
          </p:cNvPr>
          <p:cNvSpPr/>
          <p:nvPr/>
        </p:nvSpPr>
        <p:spPr>
          <a:xfrm>
            <a:off x="215832" y="1222193"/>
            <a:ext cx="699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 w="22225">
                  <a:solidFill>
                    <a:prstClr val="white"/>
                  </a:solidFill>
                </a:ln>
                <a:noFill/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A1BA78-F3E7-7843-ABF5-A9B7DC97652F}"/>
              </a:ext>
            </a:extLst>
          </p:cNvPr>
          <p:cNvSpPr txBox="1"/>
          <p:nvPr/>
        </p:nvSpPr>
        <p:spPr>
          <a:xfrm>
            <a:off x="193997" y="101491"/>
            <a:ext cx="6339150" cy="707886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1" u="none" strike="noStrike" kern="1200" cap="none" spc="0" normalizeH="0" baseline="0" noProof="0" dirty="0">
                <a:ln w="12700">
                  <a:solidFill>
                    <a:srgbClr val="ED7D3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FOOLPROOF OUR FAITH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8650" y="2302728"/>
            <a:ext cx="117034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 all the workers of wickedness </a:t>
            </a:r>
            <a:r>
              <a:rPr kumimoji="0" lang="en-GB" sz="3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 know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Who </a:t>
            </a:r>
            <a:r>
              <a:rPr kumimoji="0" lang="en-GB" sz="3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eat up my people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as they eat bread,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 do not call upon the </a:t>
            </a:r>
            <a:r>
              <a:rPr kumimoji="0" lang="en-GB" sz="30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3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There they are in </a:t>
            </a:r>
            <a:r>
              <a:rPr kumimoji="0" lang="en-GB" sz="3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great dread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kumimoji="0" lang="en-GB" sz="3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God is with the righteous generation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3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would put to shame the counsel of the afflicted,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But the </a:t>
            </a:r>
            <a:r>
              <a:rPr kumimoji="0" lang="en-GB" sz="3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LORD is his refuge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2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73CCAA-4656-1C43-9DF1-FE341325B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t="20668" r="22677" b="20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A8C287-7B8B-654B-9E5D-D8B379A3DF0E}"/>
              </a:ext>
            </a:extLst>
          </p:cNvPr>
          <p:cNvSpPr/>
          <p:nvPr/>
        </p:nvSpPr>
        <p:spPr>
          <a:xfrm>
            <a:off x="1317746" y="2287678"/>
            <a:ext cx="96423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Oh, that the salvation of Israel would </a:t>
            </a:r>
          </a:p>
          <a:p>
            <a:r>
              <a:rPr lang="en-GB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come out of Zion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the </a:t>
            </a:r>
            <a:r>
              <a:rPr lang="en-GB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 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restores His captive people,</a:t>
            </a:r>
            <a:b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Jacob will rejoice, Israel will be glad.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ECE92C-E538-A240-80ED-89474E82FDAC}"/>
              </a:ext>
            </a:extLst>
          </p:cNvPr>
          <p:cNvSpPr/>
          <p:nvPr/>
        </p:nvSpPr>
        <p:spPr>
          <a:xfrm>
            <a:off x="1037398" y="1201712"/>
            <a:ext cx="10754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CONFIDENCE IN GOD/LORD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2A11EB-A89E-AC4A-A77A-72792B92B8B5}"/>
              </a:ext>
            </a:extLst>
          </p:cNvPr>
          <p:cNvSpPr txBox="1"/>
          <p:nvPr/>
        </p:nvSpPr>
        <p:spPr>
          <a:xfrm>
            <a:off x="193997" y="101491"/>
            <a:ext cx="6298243" cy="707886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i="1" dirty="0">
                <a:ln w="12700"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FOOLPROOF OUR FAITH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999AA7-3893-944B-B5DF-6DA3C60225EC}"/>
              </a:ext>
            </a:extLst>
          </p:cNvPr>
          <p:cNvSpPr/>
          <p:nvPr/>
        </p:nvSpPr>
        <p:spPr>
          <a:xfrm>
            <a:off x="419032" y="1205922"/>
            <a:ext cx="699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73CCAA-4656-1C43-9DF1-FE341325B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t="20668" r="22677" b="20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ECE92C-E538-A240-80ED-89474E82FDAC}"/>
              </a:ext>
            </a:extLst>
          </p:cNvPr>
          <p:cNvSpPr/>
          <p:nvPr/>
        </p:nvSpPr>
        <p:spPr>
          <a:xfrm>
            <a:off x="1037398" y="1201712"/>
            <a:ext cx="10754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CONFIDENCE IN GOD/LORD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2A11EB-A89E-AC4A-A77A-72792B92B8B5}"/>
              </a:ext>
            </a:extLst>
          </p:cNvPr>
          <p:cNvSpPr txBox="1"/>
          <p:nvPr/>
        </p:nvSpPr>
        <p:spPr>
          <a:xfrm>
            <a:off x="193997" y="101491"/>
            <a:ext cx="6298243" cy="707886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i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FOOLPROOF OUR FAITH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999AA7-3893-944B-B5DF-6DA3C60225EC}"/>
              </a:ext>
            </a:extLst>
          </p:cNvPr>
          <p:cNvSpPr/>
          <p:nvPr/>
        </p:nvSpPr>
        <p:spPr>
          <a:xfrm>
            <a:off x="419032" y="1205922"/>
            <a:ext cx="699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691641"/>
            <a:ext cx="105708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SG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Zion. </a:t>
            </a:r>
            <a:r>
              <a:rPr lang="en-US" sz="31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</a:t>
            </a:r>
            <a:r>
              <a:rPr lang="en-US" sz="3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-un.</a:t>
            </a:r>
          </a:p>
          <a:p>
            <a:r>
              <a:rPr lang="en-GB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hill on which the </a:t>
            </a:r>
            <a:r>
              <a:rPr lang="en-GB" sz="3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Jebusites</a:t>
            </a:r>
            <a:r>
              <a:rPr lang="en-GB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had built a fortress. After David captured it, he called it the </a:t>
            </a:r>
            <a:r>
              <a:rPr lang="en-GB" sz="3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City of David </a:t>
            </a:r>
            <a:br>
              <a:rPr lang="en-GB" sz="3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 Samuel 5:6, 7; 1 Chronicles 11:4, 5). The name later applied to the </a:t>
            </a:r>
            <a:r>
              <a:rPr lang="en-GB" sz="3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whole city of Jerusalem</a:t>
            </a:r>
            <a:r>
              <a:rPr lang="en-GB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(Psalm 126:1). </a:t>
            </a:r>
            <a:br>
              <a:rPr lang="en-GB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writer of Hebrews declares Mt. Zion to be the heavenly Jerusalem (Hebrews 12:22).</a:t>
            </a:r>
          </a:p>
          <a:p>
            <a:r>
              <a:rPr lang="en-SG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(2006). In . Cincinnati: Standard Publishing.</a:t>
            </a:r>
          </a:p>
          <a:p>
            <a:r>
              <a:rPr lang="en-GB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(2006). In </a:t>
            </a:r>
            <a:r>
              <a:rPr lang="en-GB" sz="14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Standard Bible Dictionary</a:t>
            </a:r>
            <a:r>
              <a:rPr lang="en-GB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Cincinnati: Standard Publishing</a:t>
            </a: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73CCAA-4656-1C43-9DF1-FE341325B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t="20668" r="22677" b="20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A8C287-7B8B-654B-9E5D-D8B379A3DF0E}"/>
              </a:ext>
            </a:extLst>
          </p:cNvPr>
          <p:cNvSpPr/>
          <p:nvPr/>
        </p:nvSpPr>
        <p:spPr>
          <a:xfrm>
            <a:off x="1317746" y="2287678"/>
            <a:ext cx="96423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Oh, that the salvation of Israel would </a:t>
            </a:r>
          </a:p>
          <a:p>
            <a:r>
              <a:rPr lang="en-GB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come out of Zion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the </a:t>
            </a:r>
            <a:r>
              <a:rPr lang="en-GB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 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restores His captive people,</a:t>
            </a:r>
            <a:b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Jacob will rejoice, Israel will be glad.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ECE92C-E538-A240-80ED-89474E82FDAC}"/>
              </a:ext>
            </a:extLst>
          </p:cNvPr>
          <p:cNvSpPr/>
          <p:nvPr/>
        </p:nvSpPr>
        <p:spPr>
          <a:xfrm>
            <a:off x="1037398" y="1201712"/>
            <a:ext cx="10754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CONFIDENCE IN GOD/LORD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2A11EB-A89E-AC4A-A77A-72792B92B8B5}"/>
              </a:ext>
            </a:extLst>
          </p:cNvPr>
          <p:cNvSpPr txBox="1"/>
          <p:nvPr/>
        </p:nvSpPr>
        <p:spPr>
          <a:xfrm>
            <a:off x="193997" y="101491"/>
            <a:ext cx="6298243" cy="707886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000" b="1" i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FOOLPROOF OUR FAITH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999AA7-3893-944B-B5DF-6DA3C60225EC}"/>
              </a:ext>
            </a:extLst>
          </p:cNvPr>
          <p:cNvSpPr/>
          <p:nvPr/>
        </p:nvSpPr>
        <p:spPr>
          <a:xfrm>
            <a:off x="419032" y="1205922"/>
            <a:ext cx="699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400" t="8254" r="-1" b="4145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734343"/>
            <a:ext cx="12191999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2020 SINGAPORE </a:t>
            </a:r>
            <a:br>
              <a:rPr lang="en-SG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SG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GENERAL ELECTION</a:t>
            </a:r>
          </a:p>
        </p:txBody>
      </p:sp>
    </p:spTree>
    <p:extLst>
      <p:ext uri="{BB962C8B-B14F-4D97-AF65-F5344CB8AC3E}">
        <p14:creationId xmlns:p14="http://schemas.microsoft.com/office/powerpoint/2010/main" val="7533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t="20668" r="22677" b="20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72EF04-A468-A645-A941-C490F813FCAC}"/>
              </a:ext>
            </a:extLst>
          </p:cNvPr>
          <p:cNvSpPr txBox="1"/>
          <p:nvPr/>
        </p:nvSpPr>
        <p:spPr>
          <a:xfrm>
            <a:off x="714696" y="321929"/>
            <a:ext cx="8562654" cy="923330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FOOLPROOF OUR FAITH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239E7F-8BDA-9740-840A-D5026D900D90}"/>
              </a:ext>
            </a:extLst>
          </p:cNvPr>
          <p:cNvSpPr/>
          <p:nvPr/>
        </p:nvSpPr>
        <p:spPr>
          <a:xfrm>
            <a:off x="1449465" y="1399940"/>
            <a:ext cx="9262592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Characterisation of the Fool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BEA683-F6C8-EE41-8843-A65076093F7F}"/>
              </a:ext>
            </a:extLst>
          </p:cNvPr>
          <p:cNvSpPr/>
          <p:nvPr/>
        </p:nvSpPr>
        <p:spPr>
          <a:xfrm>
            <a:off x="2825590" y="2904781"/>
            <a:ext cx="90714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Consequences </a:t>
            </a:r>
            <a:r>
              <a:rPr lang="en-SG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Faith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BADB9F-C8C5-E34A-8CA1-FA60A7E57E61}"/>
              </a:ext>
            </a:extLst>
          </p:cNvPr>
          <p:cNvSpPr/>
          <p:nvPr/>
        </p:nvSpPr>
        <p:spPr>
          <a:xfrm>
            <a:off x="4982390" y="3908726"/>
            <a:ext cx="6649358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Confidence in God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115091-8C19-9B4A-B020-FD1CB2054CA9}"/>
              </a:ext>
            </a:extLst>
          </p:cNvPr>
          <p:cNvSpPr/>
          <p:nvPr/>
        </p:nvSpPr>
        <p:spPr>
          <a:xfrm>
            <a:off x="758601" y="1682577"/>
            <a:ext cx="7184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B7FF96-55C2-3347-BE50-93D1D8ADD570}"/>
              </a:ext>
            </a:extLst>
          </p:cNvPr>
          <p:cNvSpPr/>
          <p:nvPr/>
        </p:nvSpPr>
        <p:spPr>
          <a:xfrm>
            <a:off x="2165234" y="2913798"/>
            <a:ext cx="7184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ADDCA3-6F12-734D-AABC-513EEA136160}"/>
              </a:ext>
            </a:extLst>
          </p:cNvPr>
          <p:cNvSpPr/>
          <p:nvPr/>
        </p:nvSpPr>
        <p:spPr>
          <a:xfrm>
            <a:off x="4263925" y="4147172"/>
            <a:ext cx="7184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t="20668" r="22677" b="20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72EF04-A468-A645-A941-C490F813FCAC}"/>
              </a:ext>
            </a:extLst>
          </p:cNvPr>
          <p:cNvSpPr txBox="1"/>
          <p:nvPr/>
        </p:nvSpPr>
        <p:spPr>
          <a:xfrm>
            <a:off x="714696" y="321929"/>
            <a:ext cx="8562654" cy="923330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FOOLPROOF OUR FAITH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239E7F-8BDA-9740-840A-D5026D900D90}"/>
              </a:ext>
            </a:extLst>
          </p:cNvPr>
          <p:cNvSpPr/>
          <p:nvPr/>
        </p:nvSpPr>
        <p:spPr>
          <a:xfrm>
            <a:off x="1449465" y="1399940"/>
            <a:ext cx="9262592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Characterisation of the Fool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BEA683-F6C8-EE41-8843-A65076093F7F}"/>
              </a:ext>
            </a:extLst>
          </p:cNvPr>
          <p:cNvSpPr/>
          <p:nvPr/>
        </p:nvSpPr>
        <p:spPr>
          <a:xfrm>
            <a:off x="2825590" y="2904781"/>
            <a:ext cx="90714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Consequences </a:t>
            </a:r>
            <a:r>
              <a:rPr lang="en-SG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Faith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BADB9F-C8C5-E34A-8CA1-FA60A7E57E61}"/>
              </a:ext>
            </a:extLst>
          </p:cNvPr>
          <p:cNvSpPr/>
          <p:nvPr/>
        </p:nvSpPr>
        <p:spPr>
          <a:xfrm>
            <a:off x="4982390" y="3908726"/>
            <a:ext cx="6649358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Confidence in God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115091-8C19-9B4A-B020-FD1CB2054CA9}"/>
              </a:ext>
            </a:extLst>
          </p:cNvPr>
          <p:cNvSpPr/>
          <p:nvPr/>
        </p:nvSpPr>
        <p:spPr>
          <a:xfrm>
            <a:off x="758601" y="1682577"/>
            <a:ext cx="7184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B7FF96-55C2-3347-BE50-93D1D8ADD570}"/>
              </a:ext>
            </a:extLst>
          </p:cNvPr>
          <p:cNvSpPr/>
          <p:nvPr/>
        </p:nvSpPr>
        <p:spPr>
          <a:xfrm>
            <a:off x="2165234" y="2913798"/>
            <a:ext cx="7184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ADDCA3-6F12-734D-AABC-513EEA136160}"/>
              </a:ext>
            </a:extLst>
          </p:cNvPr>
          <p:cNvSpPr/>
          <p:nvPr/>
        </p:nvSpPr>
        <p:spPr>
          <a:xfrm>
            <a:off x="4263925" y="4147172"/>
            <a:ext cx="7184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t="20668" r="22677" b="20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72EF04-A468-A645-A941-C490F813FCAC}"/>
              </a:ext>
            </a:extLst>
          </p:cNvPr>
          <p:cNvSpPr txBox="1"/>
          <p:nvPr/>
        </p:nvSpPr>
        <p:spPr>
          <a:xfrm>
            <a:off x="714696" y="321929"/>
            <a:ext cx="8562654" cy="923330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FOOLPROOF OUR FAITH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239E7F-8BDA-9740-840A-D5026D900D90}"/>
              </a:ext>
            </a:extLst>
          </p:cNvPr>
          <p:cNvSpPr/>
          <p:nvPr/>
        </p:nvSpPr>
        <p:spPr>
          <a:xfrm>
            <a:off x="1449465" y="1399940"/>
            <a:ext cx="9262592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Characterisation of the Fool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BEA683-F6C8-EE41-8843-A65076093F7F}"/>
              </a:ext>
            </a:extLst>
          </p:cNvPr>
          <p:cNvSpPr/>
          <p:nvPr/>
        </p:nvSpPr>
        <p:spPr>
          <a:xfrm>
            <a:off x="2825590" y="2904781"/>
            <a:ext cx="90714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Consequences </a:t>
            </a:r>
            <a:r>
              <a:rPr lang="en-SG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Faith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BADB9F-C8C5-E34A-8CA1-FA60A7E57E61}"/>
              </a:ext>
            </a:extLst>
          </p:cNvPr>
          <p:cNvSpPr/>
          <p:nvPr/>
        </p:nvSpPr>
        <p:spPr>
          <a:xfrm>
            <a:off x="4982390" y="3908726"/>
            <a:ext cx="6649358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Confidence in God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115091-8C19-9B4A-B020-FD1CB2054CA9}"/>
              </a:ext>
            </a:extLst>
          </p:cNvPr>
          <p:cNvSpPr/>
          <p:nvPr/>
        </p:nvSpPr>
        <p:spPr>
          <a:xfrm>
            <a:off x="758601" y="1682577"/>
            <a:ext cx="7184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B7FF96-55C2-3347-BE50-93D1D8ADD570}"/>
              </a:ext>
            </a:extLst>
          </p:cNvPr>
          <p:cNvSpPr/>
          <p:nvPr/>
        </p:nvSpPr>
        <p:spPr>
          <a:xfrm>
            <a:off x="2165234" y="2913798"/>
            <a:ext cx="7184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ADDCA3-6F12-734D-AABC-513EEA136160}"/>
              </a:ext>
            </a:extLst>
          </p:cNvPr>
          <p:cNvSpPr/>
          <p:nvPr/>
        </p:nvSpPr>
        <p:spPr>
          <a:xfrm>
            <a:off x="4263925" y="4147172"/>
            <a:ext cx="7184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2527" y="3136611"/>
            <a:ext cx="8046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TIME: HOW TO FOOLPROOF OUR FAITH</a:t>
            </a:r>
            <a:endParaRPr lang="en-SG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2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t="20668" r="22677" b="20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72EF04-A468-A645-A941-C490F813FCAC}"/>
              </a:ext>
            </a:extLst>
          </p:cNvPr>
          <p:cNvSpPr txBox="1"/>
          <p:nvPr/>
        </p:nvSpPr>
        <p:spPr>
          <a:xfrm>
            <a:off x="714696" y="321929"/>
            <a:ext cx="8562654" cy="923330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FOOLPROOF OUR FAITH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239E7F-8BDA-9740-840A-D5026D900D90}"/>
              </a:ext>
            </a:extLst>
          </p:cNvPr>
          <p:cNvSpPr/>
          <p:nvPr/>
        </p:nvSpPr>
        <p:spPr>
          <a:xfrm>
            <a:off x="1449465" y="1399940"/>
            <a:ext cx="9262592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Characterisation of the Fool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BEA683-F6C8-EE41-8843-A65076093F7F}"/>
              </a:ext>
            </a:extLst>
          </p:cNvPr>
          <p:cNvSpPr/>
          <p:nvPr/>
        </p:nvSpPr>
        <p:spPr>
          <a:xfrm>
            <a:off x="2825590" y="2904781"/>
            <a:ext cx="90714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Consequences </a:t>
            </a:r>
            <a:r>
              <a:rPr lang="en-SG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Faith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BADB9F-C8C5-E34A-8CA1-FA60A7E57E61}"/>
              </a:ext>
            </a:extLst>
          </p:cNvPr>
          <p:cNvSpPr/>
          <p:nvPr/>
        </p:nvSpPr>
        <p:spPr>
          <a:xfrm>
            <a:off x="4982390" y="3908726"/>
            <a:ext cx="6649358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Confidence in God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115091-8C19-9B4A-B020-FD1CB2054CA9}"/>
              </a:ext>
            </a:extLst>
          </p:cNvPr>
          <p:cNvSpPr/>
          <p:nvPr/>
        </p:nvSpPr>
        <p:spPr>
          <a:xfrm>
            <a:off x="758601" y="1682577"/>
            <a:ext cx="7184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B7FF96-55C2-3347-BE50-93D1D8ADD570}"/>
              </a:ext>
            </a:extLst>
          </p:cNvPr>
          <p:cNvSpPr/>
          <p:nvPr/>
        </p:nvSpPr>
        <p:spPr>
          <a:xfrm>
            <a:off x="2165234" y="2913798"/>
            <a:ext cx="7184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ADDCA3-6F12-734D-AABC-513EEA136160}"/>
              </a:ext>
            </a:extLst>
          </p:cNvPr>
          <p:cNvSpPr/>
          <p:nvPr/>
        </p:nvSpPr>
        <p:spPr>
          <a:xfrm>
            <a:off x="4263925" y="4147172"/>
            <a:ext cx="7184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t="20668" r="22677" b="20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72EF04-A468-A645-A941-C490F813FCAC}"/>
              </a:ext>
            </a:extLst>
          </p:cNvPr>
          <p:cNvSpPr txBox="1"/>
          <p:nvPr/>
        </p:nvSpPr>
        <p:spPr>
          <a:xfrm>
            <a:off x="714696" y="321929"/>
            <a:ext cx="8562654" cy="923330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FOOLPROOF OUR FAITH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239E7F-8BDA-9740-840A-D5026D900D90}"/>
              </a:ext>
            </a:extLst>
          </p:cNvPr>
          <p:cNvSpPr/>
          <p:nvPr/>
        </p:nvSpPr>
        <p:spPr>
          <a:xfrm>
            <a:off x="1449465" y="1399940"/>
            <a:ext cx="9262592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Characterisation of the Fool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BEA683-F6C8-EE41-8843-A65076093F7F}"/>
              </a:ext>
            </a:extLst>
          </p:cNvPr>
          <p:cNvSpPr/>
          <p:nvPr/>
        </p:nvSpPr>
        <p:spPr>
          <a:xfrm>
            <a:off x="2825590" y="2904781"/>
            <a:ext cx="90714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Consequences </a:t>
            </a:r>
            <a:r>
              <a:rPr lang="en-SG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Faith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BADB9F-C8C5-E34A-8CA1-FA60A7E57E61}"/>
              </a:ext>
            </a:extLst>
          </p:cNvPr>
          <p:cNvSpPr/>
          <p:nvPr/>
        </p:nvSpPr>
        <p:spPr>
          <a:xfrm>
            <a:off x="4982390" y="3908726"/>
            <a:ext cx="6649358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Confidence in God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115091-8C19-9B4A-B020-FD1CB2054CA9}"/>
              </a:ext>
            </a:extLst>
          </p:cNvPr>
          <p:cNvSpPr/>
          <p:nvPr/>
        </p:nvSpPr>
        <p:spPr>
          <a:xfrm>
            <a:off x="758601" y="1682577"/>
            <a:ext cx="7184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B7FF96-55C2-3347-BE50-93D1D8ADD570}"/>
              </a:ext>
            </a:extLst>
          </p:cNvPr>
          <p:cNvSpPr/>
          <p:nvPr/>
        </p:nvSpPr>
        <p:spPr>
          <a:xfrm>
            <a:off x="2165234" y="2913798"/>
            <a:ext cx="7184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ADDCA3-6F12-734D-AABC-513EEA136160}"/>
              </a:ext>
            </a:extLst>
          </p:cNvPr>
          <p:cNvSpPr/>
          <p:nvPr/>
        </p:nvSpPr>
        <p:spPr>
          <a:xfrm>
            <a:off x="4263925" y="4147172"/>
            <a:ext cx="7184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t="20668" r="22677" b="20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72EF04-A468-A645-A941-C490F813FCAC}"/>
              </a:ext>
            </a:extLst>
          </p:cNvPr>
          <p:cNvSpPr txBox="1"/>
          <p:nvPr/>
        </p:nvSpPr>
        <p:spPr>
          <a:xfrm>
            <a:off x="714696" y="321929"/>
            <a:ext cx="8562654" cy="923330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FOOLPROOF OUR FAITH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239E7F-8BDA-9740-840A-D5026D900D90}"/>
              </a:ext>
            </a:extLst>
          </p:cNvPr>
          <p:cNvSpPr/>
          <p:nvPr/>
        </p:nvSpPr>
        <p:spPr>
          <a:xfrm>
            <a:off x="1449465" y="1399940"/>
            <a:ext cx="9262592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Characterisation of the Fool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BEA683-F6C8-EE41-8843-A65076093F7F}"/>
              </a:ext>
            </a:extLst>
          </p:cNvPr>
          <p:cNvSpPr/>
          <p:nvPr/>
        </p:nvSpPr>
        <p:spPr>
          <a:xfrm>
            <a:off x="2825590" y="2904781"/>
            <a:ext cx="90714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Consequences </a:t>
            </a:r>
            <a:r>
              <a:rPr lang="en-SG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Faith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BADB9F-C8C5-E34A-8CA1-FA60A7E57E61}"/>
              </a:ext>
            </a:extLst>
          </p:cNvPr>
          <p:cNvSpPr/>
          <p:nvPr/>
        </p:nvSpPr>
        <p:spPr>
          <a:xfrm>
            <a:off x="4982390" y="3908726"/>
            <a:ext cx="6649358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Confidence in God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115091-8C19-9B4A-B020-FD1CB2054CA9}"/>
              </a:ext>
            </a:extLst>
          </p:cNvPr>
          <p:cNvSpPr/>
          <p:nvPr/>
        </p:nvSpPr>
        <p:spPr>
          <a:xfrm>
            <a:off x="758601" y="1682577"/>
            <a:ext cx="7184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B7FF96-55C2-3347-BE50-93D1D8ADD570}"/>
              </a:ext>
            </a:extLst>
          </p:cNvPr>
          <p:cNvSpPr/>
          <p:nvPr/>
        </p:nvSpPr>
        <p:spPr>
          <a:xfrm>
            <a:off x="2165234" y="2913798"/>
            <a:ext cx="7184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ADDCA3-6F12-734D-AABC-513EEA136160}"/>
              </a:ext>
            </a:extLst>
          </p:cNvPr>
          <p:cNvSpPr/>
          <p:nvPr/>
        </p:nvSpPr>
        <p:spPr>
          <a:xfrm>
            <a:off x="4263925" y="4147172"/>
            <a:ext cx="7184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i="1" dirty="0">
                <a:ln w="22225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112" t="9957" r="7048" b="13731"/>
          <a:stretch/>
        </p:blipFill>
        <p:spPr>
          <a:xfrm>
            <a:off x="1" y="3381830"/>
            <a:ext cx="7090932" cy="3476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662" y="-1"/>
            <a:ext cx="5228338" cy="3991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5858" t="11064" r="15400" b="12134"/>
          <a:stretch/>
        </p:blipFill>
        <p:spPr>
          <a:xfrm>
            <a:off x="7090933" y="3381828"/>
            <a:ext cx="5101067" cy="3476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61762"/>
            <a:ext cx="7090932" cy="338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161" r="1386"/>
          <a:stretch/>
        </p:blipFill>
        <p:spPr>
          <a:xfrm>
            <a:off x="0" y="0"/>
            <a:ext cx="12192000" cy="68702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1254268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i="1" dirty="0">
                <a:ln w="19050">
                  <a:solidFill>
                    <a:schemeClr val="bg1"/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JEREMIAH 17:9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FD7908-B845-FA4A-B7AE-D6A23CC8224A}"/>
              </a:ext>
            </a:extLst>
          </p:cNvPr>
          <p:cNvSpPr/>
          <p:nvPr/>
        </p:nvSpPr>
        <p:spPr>
          <a:xfrm>
            <a:off x="0" y="2546467"/>
            <a:ext cx="1219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heart is </a:t>
            </a:r>
            <a:r>
              <a:rPr lang="en-GB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more deceitful </a:t>
            </a: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 all else</a:t>
            </a:r>
          </a:p>
          <a:p>
            <a:pPr algn="ctr"/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is </a:t>
            </a:r>
            <a:r>
              <a:rPr lang="en-GB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desperately sick</a:t>
            </a: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can understand it?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3873" t="24242" r="-1" b="196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943517A-5110-0C45-B26D-AA09F643B866}"/>
              </a:ext>
            </a:extLst>
          </p:cNvPr>
          <p:cNvGrpSpPr/>
          <p:nvPr/>
        </p:nvGrpSpPr>
        <p:grpSpPr>
          <a:xfrm>
            <a:off x="3762478" y="2384374"/>
            <a:ext cx="9861752" cy="2916616"/>
            <a:chOff x="3623512" y="2154836"/>
            <a:chExt cx="9861752" cy="29166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089AC1F-3CA7-CC4E-B501-235ADD9BCEBB}"/>
                </a:ext>
              </a:extLst>
            </p:cNvPr>
            <p:cNvGrpSpPr/>
            <p:nvPr/>
          </p:nvGrpSpPr>
          <p:grpSpPr>
            <a:xfrm>
              <a:off x="3623512" y="2154836"/>
              <a:ext cx="9861752" cy="2873934"/>
              <a:chOff x="1165124" y="3429000"/>
              <a:chExt cx="9861752" cy="2873934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60E14B-42F3-444A-B6B1-B49232A6629D}"/>
                  </a:ext>
                </a:extLst>
              </p:cNvPr>
              <p:cNvSpPr txBox="1"/>
              <p:nvPr/>
            </p:nvSpPr>
            <p:spPr>
              <a:xfrm>
                <a:off x="1214284" y="3429000"/>
                <a:ext cx="97634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b="1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FOOLPROOF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1DB36C-587B-3B49-9DD0-319F01ADBEC5}"/>
                  </a:ext>
                </a:extLst>
              </p:cNvPr>
              <p:cNvSpPr txBox="1"/>
              <p:nvPr/>
            </p:nvSpPr>
            <p:spPr>
              <a:xfrm>
                <a:off x="1165124" y="4733274"/>
                <a:ext cx="97634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b="1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OUR FAITH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342C20-733A-5C4E-B154-34A3AA80EE4F}"/>
                  </a:ext>
                </a:extLst>
              </p:cNvPr>
              <p:cNvSpPr txBox="1"/>
              <p:nvPr/>
            </p:nvSpPr>
            <p:spPr>
              <a:xfrm>
                <a:off x="1263444" y="3475363"/>
                <a:ext cx="9763432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600" b="1" i="1" dirty="0">
                    <a:ln>
                      <a:solidFill>
                        <a:schemeClr val="bg1"/>
                      </a:solidFill>
                    </a:ln>
                    <a:noFill/>
                    <a:latin typeface="Arial" panose="020B0604020202020204" pitchFamily="34" charset="0"/>
                    <a:cs typeface="Arial" panose="020B0604020202020204" pitchFamily="34" charset="0"/>
                  </a:rPr>
                  <a:t>FOOLPROOF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DBE98C-193E-9A48-907D-56BF0CB74893}"/>
                </a:ext>
              </a:extLst>
            </p:cNvPr>
            <p:cNvSpPr txBox="1"/>
            <p:nvPr/>
          </p:nvSpPr>
          <p:spPr>
            <a:xfrm>
              <a:off x="3665214" y="3501792"/>
              <a:ext cx="97634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i="1" dirty="0">
                  <a:ln>
                    <a:solidFill>
                      <a:schemeClr val="bg1"/>
                    </a:solidFill>
                  </a:ln>
                  <a:noFill/>
                  <a:latin typeface="Arial" panose="020B0604020202020204" pitchFamily="34" charset="0"/>
                  <a:cs typeface="Arial" panose="020B0604020202020204" pitchFamily="34" charset="0"/>
                </a:rPr>
                <a:t>OUR FAITH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 11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515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2000" contrast="-13000"/>
                    </a14:imgEffect>
                  </a14:imgLayer>
                </a14:imgProps>
              </a:ext>
            </a:extLst>
          </a:blip>
          <a:srcRect l="4631" r="10499" b="146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00" y="447569"/>
            <a:ext cx="9046029" cy="923330"/>
          </a:xfrm>
          <a:prstGeom prst="rect">
            <a:avLst/>
          </a:prstGeom>
          <a:noFill/>
          <a:ln w="12700" cmpd="sng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PSALM </a:t>
            </a:r>
            <a:r>
              <a:rPr lang="en-SG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 &amp; </a:t>
            </a:r>
            <a:r>
              <a:rPr lang="en-SG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PSALM </a:t>
            </a:r>
            <a:r>
              <a:rPr lang="en-SG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6738" y="62499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>
                <a:solidFill>
                  <a:schemeClr val="bg1"/>
                </a:solidFill>
                <a:latin typeface="Barlow" pitchFamily="2" charset="77"/>
              </a:rPr>
              <a:t>* Written btw 1 </a:t>
            </a:r>
            <a:r>
              <a:rPr lang="en-SG" dirty="0" err="1">
                <a:solidFill>
                  <a:schemeClr val="bg1"/>
                </a:solidFill>
                <a:latin typeface="Barlow" pitchFamily="2" charset="77"/>
              </a:rPr>
              <a:t>Chron</a:t>
            </a:r>
            <a:r>
              <a:rPr lang="en-SG" dirty="0">
                <a:solidFill>
                  <a:schemeClr val="bg1"/>
                </a:solidFill>
                <a:latin typeface="Barlow" pitchFamily="2" charset="77"/>
              </a:rPr>
              <a:t> 11 &amp; 15</a:t>
            </a:r>
          </a:p>
        </p:txBody>
      </p:sp>
    </p:spTree>
    <p:extLst>
      <p:ext uri="{BB962C8B-B14F-4D97-AF65-F5344CB8AC3E}">
        <p14:creationId xmlns:p14="http://schemas.microsoft.com/office/powerpoint/2010/main" val="18195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t="20668" r="22677" b="20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72EF04-A468-A645-A941-C490F813FCAC}"/>
              </a:ext>
            </a:extLst>
          </p:cNvPr>
          <p:cNvSpPr txBox="1"/>
          <p:nvPr/>
        </p:nvSpPr>
        <p:spPr>
          <a:xfrm>
            <a:off x="917895" y="160965"/>
            <a:ext cx="10316161" cy="923330"/>
          </a:xfrm>
          <a:prstGeom prst="rect">
            <a:avLst/>
          </a:prstGeom>
          <a:noFill/>
          <a:ln w="12700" cmpd="sng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PSALM </a:t>
            </a:r>
            <a:r>
              <a:rPr lang="en-SG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Rectangle 14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769258" y="1245260"/>
            <a:ext cx="1067903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95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fool has said in his heart, “There is no God.”</a:t>
            </a:r>
            <a:br>
              <a:rPr lang="en-GB" sz="2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are corrupt, they have committed abominable deeds;</a:t>
            </a:r>
            <a:br>
              <a:rPr lang="en-GB" sz="2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 no one who does good.”</a:t>
            </a:r>
          </a:p>
          <a:p>
            <a:r>
              <a:rPr lang="en-GB" sz="2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95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GB" sz="2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GB" sz="2950" u="sng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2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has looked down from heaven upon the sons of men</a:t>
            </a:r>
            <a:br>
              <a:rPr lang="en-GB" sz="2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see if there are any who understand,</a:t>
            </a:r>
            <a:br>
              <a:rPr lang="en-GB" sz="2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 seek after God.</a:t>
            </a:r>
          </a:p>
          <a:p>
            <a:r>
              <a:rPr lang="en-GB" sz="2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95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GB" sz="2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have all turned aside, together they have become corrupt;</a:t>
            </a:r>
            <a:br>
              <a:rPr lang="en-GB" sz="2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 no one who does good, not even one.</a:t>
            </a:r>
          </a:p>
        </p:txBody>
      </p:sp>
    </p:spTree>
    <p:extLst>
      <p:ext uri="{BB962C8B-B14F-4D97-AF65-F5344CB8AC3E}">
        <p14:creationId xmlns:p14="http://schemas.microsoft.com/office/powerpoint/2010/main" val="26809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 t="20668" r="22677" b="201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" y="1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Rectangle 14"/>
          <p:cNvSpPr/>
          <p:nvPr/>
        </p:nvSpPr>
        <p:spPr>
          <a:xfrm>
            <a:off x="12161520" y="0"/>
            <a:ext cx="4571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769258" y="1245260"/>
            <a:ext cx="1034868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9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GB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all the workers of wickedness not know,</a:t>
            </a:r>
            <a:br>
              <a:rPr lang="en-GB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 eat up my people as they eat bread,</a:t>
            </a:r>
            <a:br>
              <a:rPr lang="en-GB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 do not call upon the </a:t>
            </a:r>
            <a:r>
              <a:rPr lang="en-GB" sz="29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9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GB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they are in great dread,</a:t>
            </a:r>
            <a:br>
              <a:rPr lang="en-GB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God is with the righteous generation.</a:t>
            </a:r>
            <a:br>
              <a:rPr lang="en-GB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9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GB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would put to shame the counsel of the afflicted,</a:t>
            </a:r>
            <a:br>
              <a:rPr lang="en-GB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the </a:t>
            </a:r>
            <a:r>
              <a:rPr lang="en-GB" sz="2900" u="sng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is his refuge.</a:t>
            </a:r>
          </a:p>
          <a:p>
            <a:endParaRPr lang="en-GB" sz="2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9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GB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Oh, that the salvation of Israel would come out of Zion!</a:t>
            </a:r>
            <a:br>
              <a:rPr lang="en-GB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the </a:t>
            </a:r>
            <a:r>
              <a:rPr lang="en-GB" sz="2900" u="sng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GB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restores His captive people,</a:t>
            </a:r>
            <a:br>
              <a:rPr lang="en-GB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Jacob will rejoice, Israel will be glad.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39ED13-AA6D-F143-8AA3-F04AE507DC4F}"/>
              </a:ext>
            </a:extLst>
          </p:cNvPr>
          <p:cNvSpPr txBox="1"/>
          <p:nvPr/>
        </p:nvSpPr>
        <p:spPr>
          <a:xfrm>
            <a:off x="917895" y="160965"/>
            <a:ext cx="10316161" cy="923330"/>
          </a:xfrm>
          <a:prstGeom prst="rect">
            <a:avLst/>
          </a:prstGeom>
          <a:noFill/>
          <a:ln w="12700" cmpd="sng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PSALM </a:t>
            </a:r>
            <a:r>
              <a:rPr lang="en-SG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7618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</TotalTime>
  <Words>784</Words>
  <Application>Microsoft Office PowerPoint</Application>
  <PresentationFormat>Widescreen</PresentationFormat>
  <Paragraphs>240</Paragraphs>
  <Slides>37</Slides>
  <Notes>34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Barlow</vt:lpstr>
      <vt:lpstr>Arial</vt:lpstr>
      <vt:lpstr>Arial Black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Chua Seng Lee</dc:creator>
  <cp:keywords/>
  <dc:description/>
  <cp:lastModifiedBy>Jessica Teng</cp:lastModifiedBy>
  <cp:revision>132</cp:revision>
  <dcterms:created xsi:type="dcterms:W3CDTF">2020-06-24T03:19:21Z</dcterms:created>
  <dcterms:modified xsi:type="dcterms:W3CDTF">2020-07-12T02:48:52Z</dcterms:modified>
  <cp:category/>
</cp:coreProperties>
</file>